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9" r:id="rId2"/>
    <p:sldId id="265" r:id="rId3"/>
    <p:sldId id="268" r:id="rId4"/>
    <p:sldId id="299" r:id="rId5"/>
    <p:sldId id="300" r:id="rId6"/>
    <p:sldId id="301" r:id="rId7"/>
    <p:sldId id="302" r:id="rId8"/>
    <p:sldId id="304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83" r:id="rId22"/>
    <p:sldId id="262" r:id="rId23"/>
    <p:sldId id="273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6" r:id="rId33"/>
    <p:sldId id="327" r:id="rId34"/>
    <p:sldId id="325" r:id="rId35"/>
    <p:sldId id="298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9">
          <p15:clr>
            <a:srgbClr val="A4A3A4"/>
          </p15:clr>
        </p15:guide>
        <p15:guide id="2" pos="2811">
          <p15:clr>
            <a:srgbClr val="A4A3A4"/>
          </p15:clr>
        </p15:guide>
        <p15:guide id="3" pos="6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3D9600"/>
    <a:srgbClr val="C8DBE3"/>
    <a:srgbClr val="ECECEC"/>
    <a:srgbClr val="A5A5A5"/>
    <a:srgbClr val="FAD1E3"/>
    <a:srgbClr val="B5D8D1"/>
    <a:srgbClr val="BFBFBF"/>
    <a:srgbClr val="A6C6D1"/>
    <a:srgbClr val="EFD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882" y="96"/>
      </p:cViewPr>
      <p:guideLst>
        <p:guide orient="horz" pos="2099"/>
        <p:guide pos="2811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82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7A875-1156-41D9-AD0A-7500EBC7F6DD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25F4A-24B0-4AE7-8131-B73C124D9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54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249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68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7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19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9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9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2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543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23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51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13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172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2A619-40FE-471D-B8DA-3D964D8AC2A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98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56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96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66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88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60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75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05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FE38-02CC-4A28-AD07-5A7A7025991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276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23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7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32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50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646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25F4A-24B0-4AE7-8131-B73C124D985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9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F1D0B-0347-4CDF-9038-46FE56336EB0}" type="datetimeFigureOut">
              <a:rPr lang="zh-CN" altLang="en-US" smtClean="0"/>
              <a:pPr/>
              <a:t>2019/7/1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877CA-ACD0-4272-8001-50B80B8520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4393367" y="3943216"/>
            <a:ext cx="4215943" cy="65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10000"/>
              </a:lnSpc>
            </a:pPr>
            <a:r>
              <a:rPr lang="en-US" altLang="zh-CN" sz="3600" b="1" spc="300" dirty="0">
                <a:solidFill>
                  <a:srgbClr val="3D9600"/>
                </a:solidFill>
                <a:latin typeface="颜真卿颜体" panose="02010600030101010101" pitchFamily="2" charset="-122"/>
                <a:ea typeface="颜真卿颜体" panose="02010600030101010101" pitchFamily="2" charset="-122"/>
              </a:rPr>
              <a:t>CSS</a:t>
            </a:r>
            <a:r>
              <a:rPr lang="ko-KR" altLang="en-US" sz="3600" b="1" spc="300" dirty="0">
                <a:solidFill>
                  <a:srgbClr val="3D9600"/>
                </a:solidFill>
                <a:latin typeface="颜真卿颜体" panose="02010600030101010101" pitchFamily="2" charset="-122"/>
                <a:ea typeface="颜真卿颜体" panose="02010600030101010101" pitchFamily="2" charset="-122"/>
              </a:rPr>
              <a:t>만들기 </a:t>
            </a:r>
            <a:r>
              <a:rPr lang="en-US" altLang="ko-KR" sz="3600" b="1" spc="300" dirty="0">
                <a:solidFill>
                  <a:srgbClr val="3D9600"/>
                </a:solidFill>
                <a:latin typeface="颜真卿颜体" panose="02010600030101010101" pitchFamily="2" charset="-122"/>
                <a:ea typeface="颜真卿颜体" panose="02010600030101010101" pitchFamily="2" charset="-122"/>
              </a:rPr>
              <a:t>2</a:t>
            </a:r>
            <a:r>
              <a:rPr lang="ko-KR" altLang="en-US" sz="3600" b="1" spc="300" dirty="0">
                <a:solidFill>
                  <a:srgbClr val="3D9600"/>
                </a:solidFill>
                <a:latin typeface="颜真卿颜体" panose="02010600030101010101" pitchFamily="2" charset="-122"/>
                <a:ea typeface="颜真卿颜体" panose="02010600030101010101" pitchFamily="2" charset="-122"/>
              </a:rPr>
              <a:t>탄</a:t>
            </a:r>
            <a:endParaRPr lang="zh-CN" altLang="en-US" sz="3600" b="1" spc="300" dirty="0">
              <a:solidFill>
                <a:srgbClr val="3D9600"/>
              </a:solidFill>
              <a:latin typeface="颜真卿颜体" panose="02010600030101010101" pitchFamily="2" charset="-122"/>
              <a:ea typeface="颜真卿颜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1666" y="4580891"/>
            <a:ext cx="406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즐겁지못하고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머리아픈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CSS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의 세계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2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화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4393367" y="3064561"/>
            <a:ext cx="2300763" cy="2265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10000"/>
              </a:lnSpc>
            </a:pPr>
            <a:r>
              <a:rPr lang="en-US" altLang="zh-CN" sz="6600" spc="300" dirty="0">
                <a:solidFill>
                  <a:srgbClr val="3D9600"/>
                </a:solidFill>
                <a:latin typeface="Consolas" panose="020B0609020204030204" pitchFamily="49" charset="0"/>
                <a:ea typeface="造字工房悦黑演示版常规体" pitchFamily="50" charset="-122"/>
                <a:cs typeface="Consolas" panose="020B0609020204030204" pitchFamily="49" charset="0"/>
              </a:rPr>
              <a:t>2019	</a:t>
            </a:r>
            <a:endParaRPr lang="zh-CN" altLang="en-US" sz="6600" spc="300" dirty="0">
              <a:solidFill>
                <a:srgbClr val="3D9600"/>
              </a:solidFill>
              <a:latin typeface="Consolas" panose="020B0609020204030204" pitchFamily="49" charset="0"/>
              <a:ea typeface="造字工房悦黑演示版常规体" pitchFamily="50" charset="-122"/>
              <a:cs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8344" y="2635712"/>
            <a:ext cx="1466249" cy="2542167"/>
            <a:chOff x="1131478" y="2236548"/>
            <a:chExt cx="1815248" cy="2380923"/>
          </a:xfrm>
        </p:grpSpPr>
        <p:grpSp>
          <p:nvGrpSpPr>
            <p:cNvPr id="8" name="组合 7"/>
            <p:cNvGrpSpPr/>
            <p:nvPr/>
          </p:nvGrpSpPr>
          <p:grpSpPr>
            <a:xfrm>
              <a:off x="1131478" y="2240529"/>
              <a:ext cx="1815248" cy="2376942"/>
              <a:chOff x="4800081" y="1485826"/>
              <a:chExt cx="2505082" cy="328022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4863857" y="1485826"/>
                <a:ext cx="0" cy="3280229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4846959" y="4706416"/>
                <a:ext cx="2458204" cy="8342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800081" y="1527426"/>
                <a:ext cx="2505082" cy="0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7244879" y="4257485"/>
                <a:ext cx="0" cy="409461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2909319" y="2236548"/>
              <a:ext cx="0" cy="512196"/>
            </a:xfrm>
            <a:prstGeom prst="line">
              <a:avLst/>
            </a:prstGeom>
            <a:ln w="76200">
              <a:solidFill>
                <a:srgbClr val="3D9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160081" y="1240364"/>
            <a:ext cx="7997453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이제야 조금이지만 메뉴의 형태가 보입니다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List-style : none;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은 말그대로 리스트의 스타일을 제거하는 속성입니다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Display : inline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은  기본으로 지정된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block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타입이 아닌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inline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형태로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들을 구성하라는 의미입니다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이제 진짜 메뉴처럼 만들어 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8A776A-5EF2-4870-AEC9-553EA3C65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73" y="1451703"/>
            <a:ext cx="5019675" cy="11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54410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837335"/>
            <a:ext cx="7997453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농장 소개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프로그램 안내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찾아오시는 길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예약문의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우리의 목표는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위와같은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가로로 된 메뉴입니다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Menu.jsp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에서 사전작업을 합시다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3357E3-87F8-4949-9813-B6D9B5699869}"/>
              </a:ext>
            </a:extLst>
          </p:cNvPr>
          <p:cNvSpPr/>
          <p:nvPr/>
        </p:nvSpPr>
        <p:spPr>
          <a:xfrm>
            <a:off x="2216186" y="3045040"/>
            <a:ext cx="3879814" cy="38129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Menu.jsp</a:t>
            </a:r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&lt;div class="menu"&gt;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&lt;ul&gt;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농장소개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프로그램 안내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찾아오시는 길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예약문의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&lt;/ul&gt;</a:t>
            </a:r>
          </a:p>
          <a:p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&lt;/div&gt;</a:t>
            </a:r>
          </a:p>
          <a:p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위의 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ul 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메뉴만 호출하기위해</a:t>
            </a:r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Div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구역을 정해주고 이름을 정했습니다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endParaRPr lang="ko-KR" altLang="en-US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F6CB7-C781-41EE-AAB0-292ED425C5A7}"/>
              </a:ext>
            </a:extLst>
          </p:cNvPr>
          <p:cNvSpPr/>
          <p:nvPr/>
        </p:nvSpPr>
        <p:spPr>
          <a:xfrm>
            <a:off x="6384931" y="2938507"/>
            <a:ext cx="3879814" cy="38129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Mn.css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.menu ul{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list-style: none;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background-color: </a:t>
            </a:r>
            <a:r>
              <a:rPr lang="en-US" altLang="ko-KR" sz="1200" dirty="0" err="1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rgba</a:t>
            </a:r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(42, 42, 42, 0.58);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.menu li{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display: inline;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font-size: 30px;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font-weight: bold;</a:t>
            </a:r>
          </a:p>
          <a:p>
            <a:r>
              <a:rPr lang="en-US" altLang="ko-KR" sz="1200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dirty="0" err="1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설명이없어도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어떤 것인지 </a:t>
            </a:r>
            <a:endParaRPr lang="en-US" altLang="ko-KR" dirty="0">
              <a:solidFill>
                <a:schemeClr val="accent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dirty="0" err="1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알거라</a:t>
            </a:r>
            <a:r>
              <a:rPr lang="ko-KR" altLang="en-US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믿습니다</a:t>
            </a:r>
            <a:r>
              <a:rPr lang="en-US" altLang="ko-KR" dirty="0">
                <a:solidFill>
                  <a:schemeClr val="accent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0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160081" y="1240364"/>
            <a:ext cx="7997453" cy="4198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Div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태그로 영역을 주고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CSS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파일을 적용하자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 영역에만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적용된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CSS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를 볼 수 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아직 구리긴 하지만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점점 우리가 원하는 모습이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되어감을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느낄수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지금 아쉬운 점을 꼽자면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물론 디자인도 구림 그 자체이지만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다른 문제가 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메뉴가 너무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다닥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다닥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붙어있는게 보기 좋지 않습니다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이를 해결해봅시다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ECA93-2CB5-4F49-AF13-6A7CBB80F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0" y="1475130"/>
            <a:ext cx="9256337" cy="11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2487274"/>
            <a:ext cx="7997453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위 사진은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CSS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디자인의 핵심 중 하나라고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말할수있는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내용입니다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각 부분마다 간단하게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설명할수있었으면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하지만 영 그렇지 못하므로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하나씩 설명하도록 하겠습니다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0B901EC-B194-492B-8FFC-98973634F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48" y="1552652"/>
            <a:ext cx="4627666" cy="282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Margin</a:t>
            </a: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2487274"/>
            <a:ext cx="7997453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a시월구일1" panose="02020600000000000000" pitchFamily="18" charset="-127"/>
                <a:ea typeface="a시월구일1" panose="02020600000000000000" pitchFamily="18" charset="-127"/>
              </a:rPr>
              <a:t>마진</a:t>
            </a:r>
            <a:r>
              <a:rPr lang="en-US" altLang="ko-KR">
                <a:latin typeface="a시월구일1" panose="02020600000000000000" pitchFamily="18" charset="-127"/>
                <a:ea typeface="a시월구일1" panose="02020600000000000000" pitchFamily="18" charset="-127"/>
              </a:rPr>
              <a:t>(Margin)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은 투명한 공간을 확보하는 녀석입니다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그림과 같이 크기는 사각형의 형태이므로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크기지시는 총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개를 할 수 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크기지시의 순서는 그림의 숫자 번호 순대로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지시할수있습니다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다만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축약형이기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때문에 꼭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 모두 지정할 필요는 없으며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지시할 크기가 중요하지 않을 경우에는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auto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로 지정이 가능합니다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0B901EC-B194-492B-8FFC-98973634F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63" y="1387424"/>
            <a:ext cx="4627666" cy="28262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7245863-CC45-4BD0-9EF8-538E678FD1E1}"/>
              </a:ext>
            </a:extLst>
          </p:cNvPr>
          <p:cNvSpPr/>
          <p:nvPr/>
        </p:nvSpPr>
        <p:spPr>
          <a:xfrm>
            <a:off x="4121358" y="1456701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DEE238-ED14-4654-92B0-B4454441556C}"/>
              </a:ext>
            </a:extLst>
          </p:cNvPr>
          <p:cNvSpPr/>
          <p:nvPr/>
        </p:nvSpPr>
        <p:spPr>
          <a:xfrm>
            <a:off x="6095999" y="2375205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8D57C1-D03A-48B9-8A57-87C05C0AEC24}"/>
              </a:ext>
            </a:extLst>
          </p:cNvPr>
          <p:cNvSpPr/>
          <p:nvPr/>
        </p:nvSpPr>
        <p:spPr>
          <a:xfrm>
            <a:off x="4106515" y="3630966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613780-F84F-4211-B50D-FC18C3ED7B7B}"/>
              </a:ext>
            </a:extLst>
          </p:cNvPr>
          <p:cNvSpPr/>
          <p:nvPr/>
        </p:nvSpPr>
        <p:spPr>
          <a:xfrm>
            <a:off x="2097273" y="2375205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E4C0D1-E8CC-4489-A4F4-BE8D5F08A6B8}"/>
              </a:ext>
            </a:extLst>
          </p:cNvPr>
          <p:cNvSpPr/>
          <p:nvPr/>
        </p:nvSpPr>
        <p:spPr>
          <a:xfrm>
            <a:off x="6806166" y="1410046"/>
            <a:ext cx="3256777" cy="2618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예문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>
                <a:solidFill>
                  <a:schemeClr val="tx1"/>
                </a:solidFill>
              </a:rPr>
              <a:t>Margin: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10px;</a:t>
            </a:r>
          </a:p>
          <a:p>
            <a:r>
              <a:rPr lang="en-US" altLang="ko-KR">
                <a:solidFill>
                  <a:schemeClr val="tx1"/>
                </a:solidFill>
              </a:rPr>
              <a:t>Margin: </a:t>
            </a:r>
            <a:r>
              <a:rPr lang="en-US" altLang="ko-KR" dirty="0">
                <a:solidFill>
                  <a:schemeClr val="tx1"/>
                </a:solidFill>
              </a:rPr>
              <a:t>auto;</a:t>
            </a:r>
          </a:p>
          <a:p>
            <a:r>
              <a:rPr lang="en-US" altLang="ko-KR">
                <a:solidFill>
                  <a:schemeClr val="tx1"/>
                </a:solidFill>
              </a:rPr>
              <a:t>Margin-top</a:t>
            </a:r>
            <a:r>
              <a:rPr lang="en-US" altLang="ko-KR" dirty="0">
                <a:solidFill>
                  <a:schemeClr val="tx1"/>
                </a:solidFill>
              </a:rPr>
              <a:t>:10px</a:t>
            </a:r>
          </a:p>
          <a:p>
            <a:r>
              <a:rPr lang="en-US" altLang="ko-KR">
                <a:solidFill>
                  <a:schemeClr val="tx1"/>
                </a:solidFill>
              </a:rPr>
              <a:t>Margin-left</a:t>
            </a:r>
            <a:r>
              <a:rPr lang="en-US" altLang="ko-KR" dirty="0">
                <a:solidFill>
                  <a:schemeClr val="tx1"/>
                </a:solidFill>
              </a:rPr>
              <a:t>:20px;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14037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</a:t>
            </a: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2487274"/>
            <a:ext cx="7997453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보더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(Border)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는 요소의 겉을 둘러싼 사각 테 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보통은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table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 연습하면서 쓰는데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우리는 넘겼습니다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그러니 아직은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신경쓰지않아도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좋습니다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0B901EC-B194-492B-8FFC-98973634F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63" y="1387424"/>
            <a:ext cx="4627666" cy="282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2487274"/>
            <a:ext cx="7997453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패딩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(Margin)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요소와 요소사이의 공간을 얼만큼 지정할지 지시하는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요소입니다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기본적으로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margin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과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쓰는법이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동일합니다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0B901EC-B194-492B-8FFC-98973634F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63" y="1387424"/>
            <a:ext cx="4627666" cy="28262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7245863-CC45-4BD0-9EF8-538E678FD1E1}"/>
              </a:ext>
            </a:extLst>
          </p:cNvPr>
          <p:cNvSpPr/>
          <p:nvPr/>
        </p:nvSpPr>
        <p:spPr>
          <a:xfrm>
            <a:off x="4040691" y="2026398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DEE238-ED14-4654-92B0-B4454441556C}"/>
              </a:ext>
            </a:extLst>
          </p:cNvPr>
          <p:cNvSpPr/>
          <p:nvPr/>
        </p:nvSpPr>
        <p:spPr>
          <a:xfrm>
            <a:off x="5527828" y="2578628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8D57C1-D03A-48B9-8A57-87C05C0AEC24}"/>
              </a:ext>
            </a:extLst>
          </p:cNvPr>
          <p:cNvSpPr/>
          <p:nvPr/>
        </p:nvSpPr>
        <p:spPr>
          <a:xfrm>
            <a:off x="4040691" y="3109255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613780-F84F-4211-B50D-FC18C3ED7B7B}"/>
              </a:ext>
            </a:extLst>
          </p:cNvPr>
          <p:cNvSpPr/>
          <p:nvPr/>
        </p:nvSpPr>
        <p:spPr>
          <a:xfrm>
            <a:off x="2629933" y="2565670"/>
            <a:ext cx="388475" cy="443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E4C0D1-E8CC-4489-A4F4-BE8D5F08A6B8}"/>
              </a:ext>
            </a:extLst>
          </p:cNvPr>
          <p:cNvSpPr/>
          <p:nvPr/>
        </p:nvSpPr>
        <p:spPr>
          <a:xfrm>
            <a:off x="6806166" y="1410046"/>
            <a:ext cx="3256777" cy="2618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예문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padding: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15px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10px;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padding: auto;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padding-top:10px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padding-left:20px;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36173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160081" y="1240364"/>
            <a:ext cx="7997453" cy="544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이제 다시 우리의 메뉴로 돌아옵시다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작업필드는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mn.css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.menu li{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margin: 20px;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display: inline;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font-size: 30px;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font-weight: bold;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일단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20px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만큼만 줘 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ECA93-2CB5-4F49-AF13-6A7CBB80F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0" y="1475130"/>
            <a:ext cx="9256337" cy="111369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B0380DE-6708-428B-B6D3-C984818B42E4}"/>
              </a:ext>
            </a:extLst>
          </p:cNvPr>
          <p:cNvSpPr/>
          <p:nvPr/>
        </p:nvSpPr>
        <p:spPr>
          <a:xfrm>
            <a:off x="5468645" y="3249227"/>
            <a:ext cx="4721592" cy="26899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Margin</a:t>
            </a:r>
            <a:r>
              <a:rPr lang="ko-KR" altLang="en-US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에서 하나만 </a:t>
            </a:r>
            <a:r>
              <a:rPr lang="ko-KR" altLang="en-US" sz="1050" dirty="0" err="1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지시했을경우에는</a:t>
            </a:r>
            <a:r>
              <a:rPr lang="ko-KR" altLang="en-US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모든 값을 </a:t>
            </a:r>
            <a:r>
              <a:rPr lang="en-US" altLang="ko-KR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20px</a:t>
            </a:r>
            <a:r>
              <a:rPr lang="ko-KR" altLang="en-US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통일하라 라는 의미입니다</a:t>
            </a:r>
            <a:r>
              <a:rPr lang="en-US" altLang="ko-KR" sz="105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endParaRPr lang="ko-KR" altLang="en-US" sz="105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095295-93EA-4355-89D0-5F360921DB19}"/>
              </a:ext>
            </a:extLst>
          </p:cNvPr>
          <p:cNvSpPr/>
          <p:nvPr/>
        </p:nvSpPr>
        <p:spPr>
          <a:xfrm>
            <a:off x="5726097" y="4900474"/>
            <a:ext cx="2432482" cy="9587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DAB871-1D0E-43D8-919A-1B03BCF6CB3E}"/>
              </a:ext>
            </a:extLst>
          </p:cNvPr>
          <p:cNvSpPr/>
          <p:nvPr/>
        </p:nvSpPr>
        <p:spPr>
          <a:xfrm>
            <a:off x="5983550" y="5140171"/>
            <a:ext cx="1926454" cy="47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농장소개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541AF-837A-45AD-B8DC-0300928EF721}"/>
              </a:ext>
            </a:extLst>
          </p:cNvPr>
          <p:cNvSpPr txBox="1"/>
          <p:nvPr/>
        </p:nvSpPr>
        <p:spPr>
          <a:xfrm>
            <a:off x="6723204" y="4820575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F2195-518F-41EA-B3F6-3EA0AA4DBAD5}"/>
              </a:ext>
            </a:extLst>
          </p:cNvPr>
          <p:cNvSpPr txBox="1"/>
          <p:nvPr/>
        </p:nvSpPr>
        <p:spPr>
          <a:xfrm>
            <a:off x="7822210" y="5130385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C2893-D325-4E62-9424-23B1EC1E1AB9}"/>
              </a:ext>
            </a:extLst>
          </p:cNvPr>
          <p:cNvSpPr txBox="1"/>
          <p:nvPr/>
        </p:nvSpPr>
        <p:spPr>
          <a:xfrm>
            <a:off x="6723204" y="5569829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1E5B4-09DA-4836-99D6-92AE57E41113}"/>
              </a:ext>
            </a:extLst>
          </p:cNvPr>
          <p:cNvSpPr txBox="1"/>
          <p:nvPr/>
        </p:nvSpPr>
        <p:spPr>
          <a:xfrm>
            <a:off x="5651262" y="5195202"/>
            <a:ext cx="5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5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87943" y="119607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160081" y="1240364"/>
            <a:ext cx="7997453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이제 좀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메뉴같습니다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그러나 아직도 문제점은 존재합니다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회색바의 길이가 너무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긴거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같기도하고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메뉴가 왼쪽에 치우쳐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진거보다는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가운데 정렬이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그럴듯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해보이니까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이번에는 정렬을 배워봅시다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9DCB5D-464F-4080-97F1-59F4AD8CE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0" y="1509643"/>
            <a:ext cx="15919348" cy="6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01763" y="837335"/>
            <a:ext cx="7997453" cy="544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작업 필드는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mn.css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.menu ul{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 text-align: center;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list-style: none;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background-color: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rgba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(42, 42, 42, 0.58);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의 상위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요소라는것은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쉽게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이해했을겁니다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그러니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의 글자 정렬을 위해서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에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Text-align(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글자 정렬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 : center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속성을 주도록 해봅시다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85381" y="2505775"/>
            <a:ext cx="3265715" cy="3265715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625507" y="2571700"/>
            <a:ext cx="2975444" cy="891013"/>
            <a:chOff x="1473174" y="2598058"/>
            <a:chExt cx="2975444" cy="891013"/>
          </a:xfrm>
        </p:grpSpPr>
        <p:sp>
          <p:nvSpPr>
            <p:cNvPr id="6" name="矩形 5"/>
            <p:cNvSpPr/>
            <p:nvPr/>
          </p:nvSpPr>
          <p:spPr>
            <a:xfrm>
              <a:off x="2052638" y="2598058"/>
              <a:ext cx="2395980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오늘은 </a:t>
              </a:r>
              <a:r>
                <a:rPr lang="ko-KR" altLang="en-US" sz="1200" dirty="0" err="1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색깔넣기를</a:t>
              </a:r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 해보려고 했으나 딱히 </a:t>
              </a:r>
              <a:r>
                <a:rPr lang="ko-KR" altLang="en-US" sz="1200" dirty="0" err="1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필요없을거같아서</a:t>
              </a:r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 </a:t>
              </a:r>
              <a:endPara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다른 걸 할 예정입니다</a:t>
              </a:r>
              <a:r>
                <a:rPr lang="en-US" altLang="ko-KR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.</a:t>
              </a:r>
              <a:endParaRPr lang="en-US" altLang="zh-CN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2" name="文本框 39"/>
            <p:cNvSpPr txBox="1"/>
            <p:nvPr/>
          </p:nvSpPr>
          <p:spPr>
            <a:xfrm>
              <a:off x="1473174" y="2828891"/>
              <a:ext cx="59503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eaLnBrk="1" hangingPunct="1"/>
              <a:r>
                <a:rPr lang="en-US" altLang="zh-CN" sz="2400" dirty="0">
                  <a:solidFill>
                    <a:srgbClr val="3D9600"/>
                  </a:solidFill>
                  <a:latin typeface="Arial Black" panose="020B0A04020102020204" pitchFamily="34" charset="0"/>
                  <a:ea typeface="方正兰亭纤黑_GBK" panose="02000000000000000000" pitchFamily="2" charset="-122"/>
                </a:rPr>
                <a:t>01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25507" y="4782237"/>
            <a:ext cx="2975444" cy="692498"/>
            <a:chOff x="1473174" y="2598058"/>
            <a:chExt cx="2975444" cy="692498"/>
          </a:xfrm>
        </p:grpSpPr>
        <p:sp>
          <p:nvSpPr>
            <p:cNvPr id="8" name="矩形 7"/>
            <p:cNvSpPr/>
            <p:nvPr/>
          </p:nvSpPr>
          <p:spPr>
            <a:xfrm>
              <a:off x="2052638" y="2598058"/>
              <a:ext cx="2395980" cy="614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지칭하는 이름들이 조금 </a:t>
              </a:r>
              <a:r>
                <a:rPr lang="ko-KR" altLang="en-US" sz="1200" dirty="0" err="1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어려울수있습니다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.</a:t>
              </a:r>
              <a:endParaRPr lang="en-US" altLang="zh-CN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9" name="文本框 39"/>
            <p:cNvSpPr txBox="1"/>
            <p:nvPr/>
          </p:nvSpPr>
          <p:spPr>
            <a:xfrm>
              <a:off x="1473174" y="2828891"/>
              <a:ext cx="59503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eaLnBrk="1" hangingPunct="1"/>
              <a:r>
                <a:rPr lang="en-US" altLang="zh-CN" sz="2400" dirty="0">
                  <a:solidFill>
                    <a:srgbClr val="3D9600"/>
                  </a:solidFill>
                  <a:latin typeface="Arial Black" panose="020B0A04020102020204" pitchFamily="34" charset="0"/>
                  <a:ea typeface="方正兰亭纤黑_GBK" panose="02000000000000000000" pitchFamily="2" charset="-122"/>
                </a:rPr>
                <a:t>03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94613" y="2526442"/>
            <a:ext cx="2942011" cy="890693"/>
            <a:chOff x="1473174" y="2598058"/>
            <a:chExt cx="2942011" cy="890693"/>
          </a:xfrm>
        </p:grpSpPr>
        <p:sp>
          <p:nvSpPr>
            <p:cNvPr id="11" name="矩形 10"/>
            <p:cNvSpPr/>
            <p:nvPr/>
          </p:nvSpPr>
          <p:spPr>
            <a:xfrm>
              <a:off x="2052638" y="2598058"/>
              <a:ext cx="2362547" cy="89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오늘은 간단한 메뉴를 만들어 봅시다</a:t>
              </a:r>
              <a:r>
                <a:rPr lang="en-US" altLang="ko-KR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.</a:t>
              </a:r>
              <a:endPara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tx1"/>
                </a:solidFill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endParaRPr>
            </a:p>
          </p:txBody>
        </p:sp>
        <p:sp>
          <p:nvSpPr>
            <p:cNvPr id="14" name="文本框 39"/>
            <p:cNvSpPr txBox="1"/>
            <p:nvPr/>
          </p:nvSpPr>
          <p:spPr>
            <a:xfrm>
              <a:off x="1473174" y="2828891"/>
              <a:ext cx="59503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eaLnBrk="1" hangingPunct="1"/>
              <a:r>
                <a:rPr lang="en-US" altLang="zh-CN" sz="2400" dirty="0">
                  <a:solidFill>
                    <a:srgbClr val="3D9600"/>
                  </a:solidFill>
                  <a:latin typeface="Arial Black" panose="020B0A04020102020204" pitchFamily="34" charset="0"/>
                  <a:ea typeface="方正兰亭纤黑_GBK" panose="02000000000000000000" pitchFamily="2" charset="-122"/>
                </a:rPr>
                <a:t>02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94613" y="4736979"/>
            <a:ext cx="2942011" cy="692498"/>
            <a:chOff x="1473174" y="2598058"/>
            <a:chExt cx="2942011" cy="692498"/>
          </a:xfrm>
        </p:grpSpPr>
        <p:sp>
          <p:nvSpPr>
            <p:cNvPr id="16" name="矩形 15"/>
            <p:cNvSpPr/>
            <p:nvPr/>
          </p:nvSpPr>
          <p:spPr>
            <a:xfrm>
              <a:off x="2052638" y="2598058"/>
              <a:ext cx="2362547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그래도 다 할 수 있어요</a:t>
              </a:r>
              <a:r>
                <a:rPr lang="en-US" altLang="ko-KR" sz="12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.</a:t>
              </a:r>
              <a:endParaRPr lang="en-US" altLang="zh-CN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</p:txBody>
        </p:sp>
        <p:sp>
          <p:nvSpPr>
            <p:cNvPr id="17" name="文本框 39"/>
            <p:cNvSpPr txBox="1"/>
            <p:nvPr/>
          </p:nvSpPr>
          <p:spPr>
            <a:xfrm>
              <a:off x="1473174" y="2828891"/>
              <a:ext cx="59503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eaLnBrk="1" hangingPunct="1"/>
              <a:r>
                <a:rPr lang="en-US" altLang="zh-CN" sz="2400" dirty="0">
                  <a:solidFill>
                    <a:srgbClr val="3D9600"/>
                  </a:solidFill>
                  <a:latin typeface="Arial Black" panose="020B0A04020102020204" pitchFamily="34" charset="0"/>
                  <a:ea typeface="方正兰亭纤黑_GBK" panose="02000000000000000000" pitchFamily="2" charset="-122"/>
                </a:rPr>
                <a:t>04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01763" y="837335"/>
            <a:ext cx="799745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0D8A5D2-B6E2-434B-AA90-3F9FBF894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29" y="1313894"/>
            <a:ext cx="8179758" cy="230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DE93E-96E2-4F77-A6D2-216056CC85B4}"/>
              </a:ext>
            </a:extLst>
          </p:cNvPr>
          <p:cNvSpPr txBox="1"/>
          <p:nvPr/>
        </p:nvSpPr>
        <p:spPr>
          <a:xfrm>
            <a:off x="2139518" y="3852908"/>
            <a:ext cx="785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드디어 나름 메뉴라고 할 수 있는 </a:t>
            </a:r>
            <a:r>
              <a:rPr lang="ko-KR" altLang="en-US" dirty="0" err="1"/>
              <a:t>무언가가</a:t>
            </a:r>
            <a:r>
              <a:rPr lang="ko-KR" altLang="en-US" dirty="0"/>
              <a:t> 완성되었습니다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끝내고 싶은 마음이 없지만</a:t>
            </a:r>
            <a:r>
              <a:rPr lang="en-US" altLang="ko-KR" dirty="0"/>
              <a:t>, </a:t>
            </a:r>
            <a:r>
              <a:rPr lang="ko-KR" altLang="en-US" dirty="0"/>
              <a:t>그래도 더 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/>
          <p:cNvSpPr txBox="1"/>
          <p:nvPr/>
        </p:nvSpPr>
        <p:spPr>
          <a:xfrm>
            <a:off x="4393367" y="3943216"/>
            <a:ext cx="4215943" cy="65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10000"/>
              </a:lnSpc>
            </a:pPr>
            <a:r>
              <a:rPr lang="ko-KR" altLang="en-US" sz="3600" b="1" spc="300" dirty="0" err="1">
                <a:solidFill>
                  <a:schemeClr val="bg1">
                    <a:lumMod val="50000"/>
                  </a:schemeClr>
                </a:solidFill>
                <a:latin typeface="颜真卿颜体" panose="02010600030101010101" pitchFamily="2" charset="-122"/>
                <a:ea typeface="颜真卿颜体" panose="02010600030101010101" pitchFamily="2" charset="-122"/>
              </a:rPr>
              <a:t>이미지넣기</a:t>
            </a:r>
            <a:endParaRPr lang="zh-CN" altLang="en-US" sz="3600" b="1" spc="300" dirty="0">
              <a:solidFill>
                <a:schemeClr val="bg1">
                  <a:lumMod val="50000"/>
                </a:schemeClr>
              </a:solidFill>
              <a:latin typeface="颜真卿颜体" panose="02010600030101010101" pitchFamily="2" charset="-122"/>
              <a:ea typeface="颜真卿颜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1666" y="4580891"/>
            <a:ext cx="406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멀다 매우  당신의 휴식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93367" y="3064561"/>
            <a:ext cx="3760035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10000"/>
              </a:lnSpc>
            </a:pPr>
            <a:r>
              <a:rPr lang="en-US" altLang="zh-CN" sz="6600" spc="300" dirty="0">
                <a:solidFill>
                  <a:srgbClr val="3D9600"/>
                </a:solidFill>
                <a:latin typeface="Consolas" panose="020B0609020204030204" pitchFamily="49" charset="0"/>
                <a:ea typeface="造字工房悦黑演示版常规体" pitchFamily="50" charset="-122"/>
                <a:cs typeface="Consolas" panose="020B0609020204030204" pitchFamily="49" charset="0"/>
              </a:rPr>
              <a:t>PART 02</a:t>
            </a:r>
            <a:endParaRPr lang="zh-CN" altLang="en-US" sz="6600" spc="300" dirty="0">
              <a:solidFill>
                <a:srgbClr val="3D9600"/>
              </a:solidFill>
              <a:latin typeface="Consolas" panose="020B0609020204030204" pitchFamily="49" charset="0"/>
              <a:ea typeface="造字工房悦黑演示版常规体" pitchFamily="50" charset="-122"/>
              <a:cs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8344" y="2635712"/>
            <a:ext cx="1466249" cy="2542167"/>
            <a:chOff x="1131478" y="2236548"/>
            <a:chExt cx="1815248" cy="2380923"/>
          </a:xfrm>
        </p:grpSpPr>
        <p:grpSp>
          <p:nvGrpSpPr>
            <p:cNvPr id="8" name="组合 7"/>
            <p:cNvGrpSpPr/>
            <p:nvPr/>
          </p:nvGrpSpPr>
          <p:grpSpPr>
            <a:xfrm>
              <a:off x="1131478" y="2240529"/>
              <a:ext cx="1815248" cy="2376942"/>
              <a:chOff x="4800081" y="1485826"/>
              <a:chExt cx="2505082" cy="328022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4863857" y="1485826"/>
                <a:ext cx="0" cy="3280229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4846959" y="4706416"/>
                <a:ext cx="2458204" cy="8342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800081" y="1527426"/>
                <a:ext cx="2505082" cy="0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7244879" y="4257485"/>
                <a:ext cx="0" cy="409461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2909319" y="2236548"/>
              <a:ext cx="0" cy="512196"/>
            </a:xfrm>
            <a:prstGeom prst="line">
              <a:avLst/>
            </a:prstGeom>
            <a:ln w="76200">
              <a:solidFill>
                <a:srgbClr val="3D9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3951" y="3274062"/>
            <a:ext cx="5318125" cy="1585595"/>
          </a:xfrm>
          <a:prstGeom prst="rect">
            <a:avLst/>
          </a:prstGeom>
          <a:solidFill>
            <a:srgbClr val="C8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732916" y="1783716"/>
            <a:ext cx="4581525" cy="1161415"/>
            <a:chOff x="389" y="2585"/>
            <a:chExt cx="7215" cy="1829"/>
          </a:xfrm>
        </p:grpSpPr>
        <p:sp>
          <p:nvSpPr>
            <p:cNvPr id="12" name="矩形 11"/>
            <p:cNvSpPr/>
            <p:nvPr/>
          </p:nvSpPr>
          <p:spPr>
            <a:xfrm>
              <a:off x="1961" y="2585"/>
              <a:ext cx="5643" cy="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이미지없는</a:t>
              </a:r>
              <a:r>
                <a:rPr lang="ko-KR" altLang="en-US" sz="20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 사이트</a:t>
              </a:r>
              <a:r>
                <a:rPr lang="en-US" altLang="ko-KR" sz="20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?</a:t>
              </a:r>
              <a:endParaRPr lang="en-US" altLang="zh-CN" sz="20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이미지가 없는 사이트는 없다</a:t>
              </a:r>
              <a:r>
                <a:rPr lang="en-US" altLang="ko-KR" sz="1400" dirty="0">
                  <a:solidFill>
                    <a:schemeClr val="tx1"/>
                  </a:solidFill>
                  <a:latin typeface="造字工房悦黑演示版常规体" pitchFamily="50" charset="-122"/>
                  <a:ea typeface="造字工房悦黑演示版常规体" pitchFamily="50" charset="-122"/>
                  <a:cs typeface="Ebrima" panose="02000000000000000000" pitchFamily="2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tx1"/>
                </a:solidFill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89" y="3021"/>
              <a:ext cx="1157" cy="1157"/>
              <a:chOff x="3615" y="5975"/>
              <a:chExt cx="1157" cy="115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615" y="5975"/>
                <a:ext cx="1157" cy="1157"/>
              </a:xfrm>
              <a:prstGeom prst="ellipse">
                <a:avLst/>
              </a:prstGeom>
              <a:noFill/>
              <a:ln>
                <a:solidFill>
                  <a:srgbClr val="3D96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60" name="文本框 39"/>
              <p:cNvSpPr txBox="1"/>
              <p:nvPr/>
            </p:nvSpPr>
            <p:spPr>
              <a:xfrm>
                <a:off x="3730" y="6169"/>
                <a:ext cx="937" cy="7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2400" dirty="0">
                    <a:solidFill>
                      <a:srgbClr val="3D9600"/>
                    </a:solidFill>
                    <a:latin typeface="Arial Black" panose="020B0A04020102020204" pitchFamily="34" charset="0"/>
                    <a:ea typeface="方正兰亭纤黑_GBK" panose="02000000000000000000" pitchFamily="2" charset="-122"/>
                  </a:rPr>
                  <a:t>01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732915" y="3369311"/>
            <a:ext cx="4580891" cy="1011555"/>
            <a:chOff x="389" y="2585"/>
            <a:chExt cx="7214" cy="1593"/>
          </a:xfrm>
        </p:grpSpPr>
        <p:sp>
          <p:nvSpPr>
            <p:cNvPr id="25" name="矩形 24"/>
            <p:cNvSpPr/>
            <p:nvPr/>
          </p:nvSpPr>
          <p:spPr>
            <a:xfrm>
              <a:off x="1961" y="2585"/>
              <a:ext cx="5642" cy="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마음에 드는 이미지준비</a:t>
              </a:r>
              <a:endParaRPr lang="en-US" altLang="ko-KR" sz="2000" dirty="0">
                <a:latin typeface="a시월구일1" panose="02020600000000000000" pitchFamily="18" charset="-127"/>
                <a:ea typeface="a시월구일1" panose="02020600000000000000" pitchFamily="18" charset="-127"/>
                <a:sym typeface="+mn-ea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89" y="3021"/>
              <a:ext cx="1157" cy="1157"/>
              <a:chOff x="3615" y="5975"/>
              <a:chExt cx="1157" cy="115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3615" y="5975"/>
                <a:ext cx="1157" cy="1157"/>
              </a:xfrm>
              <a:prstGeom prst="ellipse">
                <a:avLst/>
              </a:prstGeom>
              <a:noFill/>
              <a:ln>
                <a:solidFill>
                  <a:srgbClr val="3D96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39"/>
              <p:cNvSpPr txBox="1"/>
              <p:nvPr/>
            </p:nvSpPr>
            <p:spPr>
              <a:xfrm>
                <a:off x="3730" y="6169"/>
                <a:ext cx="937" cy="7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2400" dirty="0">
                    <a:solidFill>
                      <a:srgbClr val="3D9600"/>
                    </a:solidFill>
                    <a:latin typeface="Arial Black" panose="020B0A04020102020204" pitchFamily="34" charset="0"/>
                    <a:ea typeface="方正兰亭纤黑_GBK" panose="02000000000000000000" pitchFamily="2" charset="-122"/>
                  </a:rPr>
                  <a:t>02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732917" y="4954906"/>
            <a:ext cx="4580255" cy="1011555"/>
            <a:chOff x="389" y="2585"/>
            <a:chExt cx="7213" cy="1593"/>
          </a:xfrm>
        </p:grpSpPr>
        <p:sp>
          <p:nvSpPr>
            <p:cNvPr id="30" name="矩形 29"/>
            <p:cNvSpPr/>
            <p:nvPr/>
          </p:nvSpPr>
          <p:spPr>
            <a:xfrm>
              <a:off x="1961" y="2585"/>
              <a:ext cx="5641" cy="1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목표는 </a:t>
              </a:r>
              <a:r>
                <a:rPr lang="ko-KR" altLang="en-US" sz="2000" dirty="0" err="1">
                  <a:latin typeface="a시월구일1" panose="02020600000000000000" pitchFamily="18" charset="-127"/>
                  <a:ea typeface="a시월구일1" panose="02020600000000000000" pitchFamily="18" charset="-127"/>
                  <a:sym typeface="+mn-ea"/>
                </a:rPr>
                <a:t>과랑감귤</a:t>
              </a:r>
              <a:endParaRPr lang="ko-KR" altLang="en-US" sz="2000" dirty="0">
                <a:latin typeface="a시월구일1" panose="02020600000000000000" pitchFamily="18" charset="-127"/>
                <a:ea typeface="a시월구일1" panose="02020600000000000000" pitchFamily="18" charset="-127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하나만들면</a:t>
              </a: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 두개는 쉽다</a:t>
              </a:r>
              <a:r>
                <a: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Ebrima" panose="02000000000000000000" pitchFamily="2" charset="0"/>
                </a:rPr>
                <a:t>.</a:t>
              </a:r>
              <a:endParaRPr lang="en-US" altLang="zh-CN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Ebrima" panose="02000000000000000000" pitchFamily="2" charset="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89" y="3021"/>
              <a:ext cx="1157" cy="1157"/>
              <a:chOff x="3615" y="5975"/>
              <a:chExt cx="1157" cy="1157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3615" y="5975"/>
                <a:ext cx="1157" cy="1157"/>
              </a:xfrm>
              <a:prstGeom prst="ellipse">
                <a:avLst/>
              </a:prstGeom>
              <a:noFill/>
              <a:ln>
                <a:solidFill>
                  <a:srgbClr val="3D96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9"/>
              <p:cNvSpPr txBox="1"/>
              <p:nvPr/>
            </p:nvSpPr>
            <p:spPr>
              <a:xfrm>
                <a:off x="3730" y="6169"/>
                <a:ext cx="937" cy="7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lvl="0" indent="0" eaLnBrk="1" hangingPunct="1"/>
                <a:r>
                  <a:rPr lang="en-US" altLang="zh-CN" sz="2400" dirty="0">
                    <a:solidFill>
                      <a:srgbClr val="3D9600"/>
                    </a:solidFill>
                    <a:latin typeface="Arial Black" panose="020B0A04020102020204" pitchFamily="34" charset="0"/>
                    <a:ea typeface="方正兰亭纤黑_GBK" panose="02000000000000000000" pitchFamily="2" charset="-122"/>
                  </a:rPr>
                  <a:t>03</a:t>
                </a: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206" y="1885315"/>
            <a:ext cx="3004185" cy="4258310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47351" y="1170673"/>
            <a:ext cx="2671021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buNone/>
              <a:defRPr/>
            </a:pPr>
            <a:r>
              <a:rPr lang="ko-KR" altLang="en-US" sz="2400" b="1" spc="300" noProof="1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이미지 예시</a:t>
            </a:r>
            <a:endParaRPr lang="en-US" altLang="zh-CN" sz="2400" b="1" spc="300" noProof="1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CBBA0-F1D0-4210-8DD2-E2185DD1695A}"/>
              </a:ext>
            </a:extLst>
          </p:cNvPr>
          <p:cNvSpPr txBox="1"/>
          <p:nvPr/>
        </p:nvSpPr>
        <p:spPr>
          <a:xfrm>
            <a:off x="2823099" y="4062730"/>
            <a:ext cx="3004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그래야 힘이 조금이라도 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3398273" y="2206354"/>
            <a:ext cx="2438488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시작 전 준비물</a:t>
            </a:r>
            <a:endParaRPr lang="zh-CN" altLang="en-US" sz="2665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173852" y="2936647"/>
            <a:ext cx="776131" cy="0"/>
          </a:xfrm>
          <a:prstGeom prst="line">
            <a:avLst/>
          </a:prstGeom>
          <a:ln w="28575" cap="rnd">
            <a:solidFill>
              <a:srgbClr val="3D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065991" y="3202005"/>
            <a:ext cx="4991855" cy="241333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오른쪽의 예시처럼 마음에 드는 사진을 준비하고 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디렉토리 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-&gt; </a:t>
            </a:r>
            <a:r>
              <a:rPr lang="en-US" altLang="ko-KR" sz="16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imge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(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없으면생성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) -&gt;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 위치시키기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파일명은 연습하기 좋게 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A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로 통일한다</a:t>
            </a:r>
            <a:r>
              <a: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. </a:t>
            </a:r>
          </a:p>
          <a:p>
            <a:pPr algn="ctr">
              <a:lnSpc>
                <a:spcPct val="200000"/>
              </a:lnSpc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703C42B3-DED7-454E-A4B5-E90ACEA3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7" y="3306746"/>
            <a:ext cx="2650067" cy="3057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21589" y="1751662"/>
            <a:ext cx="4991855" cy="502541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menu.jsp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&lt;div class="</a:t>
            </a:r>
            <a:r>
              <a:rPr lang="en-US" altLang="zh-CN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img_Pa</a:t>
            </a: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"&gt;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&lt;</a:t>
            </a:r>
            <a:r>
              <a:rPr lang="en-US" altLang="zh-CN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</a:t>
            </a: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zh-CN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src</a:t>
            </a: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="image/A.jpg"&gt;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&lt;/div&gt;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Menu div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아래에 새로운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div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를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만들고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Class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이름은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img_Pa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로 해줍시다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zh-CN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Src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A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사진의 위치를 나타내며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이때 확장자에 주의합시다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사진의 확장자가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jpg or </a:t>
            </a:r>
            <a:r>
              <a:rPr lang="en-US" altLang="ko-KR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png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혹은 아예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다른파일일수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있습니다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)</a:t>
            </a:r>
            <a:endParaRPr lang="en-US" altLang="zh-CN" sz="12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</p:txBody>
      </p:sp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703C42B3-DED7-454E-A4B5-E90ACEA3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7" y="3306746"/>
            <a:ext cx="2650067" cy="3057939"/>
          </a:xfrm>
          <a:prstGeom prst="rect">
            <a:avLst/>
          </a:prstGeom>
        </p:spPr>
      </p:pic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4159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24843" y="1754412"/>
            <a:ext cx="9133487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28195" y="4295033"/>
            <a:ext cx="8414769" cy="116044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결과창은 아까 만든 메뉴 아래에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사진이 출력됨을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알수있습니다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이제 이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사진을가지고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좀 더 해봅시다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4" name="그림 3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1CF26243-55AF-4DF6-AE59-6281F59500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43" y="964004"/>
            <a:ext cx="5779868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3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21589" y="1722891"/>
            <a:ext cx="4991855" cy="464179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mn.css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r>
              <a:rPr lang="en-US" altLang="zh-CN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img_Pa</a:t>
            </a: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zh-CN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</a:t>
            </a: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width: 20%;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height: 40%;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</a:t>
            </a:r>
            <a:r>
              <a:rPr lang="en-US" altLang="zh-CN" sz="1200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text-align: center;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Width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는 이미지의 가로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, height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는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세로길이입니다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이때 단위는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%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말고도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px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도 가능합니다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초록색 코드를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주의깊게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생각해보는게 좋습니다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의미는 </a:t>
            </a:r>
            <a:r>
              <a:rPr lang="ko-KR" altLang="en-US" sz="1200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사진을 가운데로 정렬하라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입니다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  <a:endParaRPr lang="en-US" altLang="zh-CN" sz="12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</p:txBody>
      </p:sp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703C42B3-DED7-454E-A4B5-E90ACEA3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7" y="3306746"/>
            <a:ext cx="2650067" cy="3057939"/>
          </a:xfrm>
          <a:prstGeom prst="rect">
            <a:avLst/>
          </a:prstGeom>
        </p:spPr>
      </p:pic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5306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24843" y="1754412"/>
            <a:ext cx="9133487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31720" y="4295033"/>
            <a:ext cx="8414769" cy="173587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사진의 크기 속성은 제대로 들어갔지만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, 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사진은 정렬되지 않았습니다</a:t>
            </a:r>
            <a:r>
              <a:rPr lang="en-US" altLang="ko-KR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그 이유는 속성을 줄 때 </a:t>
            </a:r>
            <a:r>
              <a:rPr lang="en-US" altLang="ko-KR" dirty="0" err="1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태그에 </a:t>
            </a:r>
            <a:r>
              <a:rPr lang="ko-KR" altLang="en-US" dirty="0" err="1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준것이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원인입니다</a:t>
            </a:r>
            <a:r>
              <a:rPr lang="en-US" altLang="ko-KR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 err="1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메뉴정렬할때도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li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가 아닌 그것의 </a:t>
            </a:r>
            <a:r>
              <a:rPr lang="ko-KR" altLang="en-US" dirty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상위요소인 </a:t>
            </a:r>
            <a:r>
              <a:rPr lang="en-US" altLang="ko-KR" dirty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ul</a:t>
            </a:r>
            <a:r>
              <a:rPr lang="ko-KR" altLang="en-US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에 적용했습니다</a:t>
            </a:r>
            <a:r>
              <a:rPr lang="en-US" altLang="ko-KR" dirty="0">
                <a:solidFill>
                  <a:srgbClr val="00B05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20C1B8-EF96-4795-8209-3EEBCAF9A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15" y="1754412"/>
            <a:ext cx="9181016" cy="24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94956" y="1715050"/>
            <a:ext cx="4991855" cy="3874556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mn.css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FFC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r>
              <a:rPr lang="en-US" altLang="zh-CN" sz="1200" dirty="0" err="1">
                <a:solidFill>
                  <a:srgbClr val="FFC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img_Pa</a:t>
            </a:r>
            <a:r>
              <a:rPr lang="en-US" altLang="zh-CN" sz="1200" dirty="0">
                <a:solidFill>
                  <a:srgbClr val="FFC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</a:t>
            </a:r>
            <a:r>
              <a:rPr lang="en-US" altLang="zh-CN" sz="1200" dirty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text-align: center;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FFC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r>
              <a:rPr lang="en-US" altLang="zh-CN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img_Pa</a:t>
            </a: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zh-CN" sz="12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img</a:t>
            </a: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width: 20%;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height: 40%;</a:t>
            </a: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</p:txBody>
      </p:sp>
      <p:pic>
        <p:nvPicPr>
          <p:cNvPr id="3" name="그림 2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703C42B3-DED7-454E-A4B5-E90ACEA30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7" y="3306746"/>
            <a:ext cx="2650067" cy="3057939"/>
          </a:xfrm>
          <a:prstGeom prst="rect">
            <a:avLst/>
          </a:prstGeom>
        </p:spPr>
      </p:pic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40907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24843" y="1754412"/>
            <a:ext cx="9133487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31720" y="4295033"/>
            <a:ext cx="8414769" cy="585020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드디어 원하는 모습을 얻었습니다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이제 한 단계만 더 해봅시다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EB25C7-8628-44AB-B85E-F49F27367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11" y="1886974"/>
            <a:ext cx="8520297" cy="22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4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119087" y="2206170"/>
            <a:ext cx="7904389" cy="40969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433767" y="2445524"/>
            <a:ext cx="7275028" cy="1750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오늘 사용할 파일을 만들어 봅시다</a:t>
            </a: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.</a:t>
            </a:r>
            <a:r>
              <a:rPr lang="zh-CN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 </a:t>
            </a:r>
            <a:endParaRPr lang="en-US" altLang="zh-CN" sz="1400" dirty="0">
              <a:latin typeface="造字工房悦黑演示版常规体" pitchFamily="50" charset="-122"/>
              <a:ea typeface="造字工房悦黑演示版常规体" pitchFamily="50" charset="-122"/>
              <a:cs typeface="Ebrima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GR</a:t>
            </a: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디렉토리 </a:t>
            </a:r>
            <a:r>
              <a:rPr lang="ko-KR" altLang="en-US" sz="1400" dirty="0" err="1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우클릭</a:t>
            </a: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 </a:t>
            </a: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-&gt; New -&gt; JSP -&gt; </a:t>
            </a:r>
            <a:r>
              <a:rPr lang="en-US" altLang="ko-KR" sz="1400" dirty="0" err="1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menu.jsp</a:t>
            </a:r>
            <a:endParaRPr lang="en-US" altLang="ko-KR" sz="1400" dirty="0">
              <a:latin typeface="造字工房悦黑演示版常规体" pitchFamily="50" charset="-122"/>
              <a:ea typeface="造字工房悦黑演示版常规体" pitchFamily="50" charset="-122"/>
              <a:cs typeface="Ebrima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GR</a:t>
            </a: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디렉토리 </a:t>
            </a: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-&gt;CSS</a:t>
            </a: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디렉토리 </a:t>
            </a:r>
            <a:r>
              <a:rPr lang="ko-KR" altLang="en-US" sz="1400" dirty="0" err="1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우클릭</a:t>
            </a:r>
            <a:r>
              <a:rPr lang="ko-KR" altLang="en-US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 </a:t>
            </a:r>
            <a:r>
              <a:rPr lang="en-US" altLang="ko-KR" sz="1400" dirty="0">
                <a:latin typeface="造字工房悦黑演示版常规体" pitchFamily="50" charset="-122"/>
                <a:ea typeface="造字工房悦黑演示版常规体" pitchFamily="50" charset="-122"/>
                <a:cs typeface="Ebrima" panose="02000000000000000000" pitchFamily="2" charset="0"/>
              </a:rPr>
              <a:t>-&gt; New -&gt; CSS or Stylesheet -&gt;mn.css</a:t>
            </a:r>
          </a:p>
          <a:p>
            <a:pPr algn="ctr">
              <a:lnSpc>
                <a:spcPct val="200000"/>
              </a:lnSpc>
            </a:pPr>
            <a:endParaRPr lang="en-US" altLang="ko-KR" sz="1400" dirty="0">
              <a:latin typeface="造字工房悦黑演示版常规体" pitchFamily="50" charset="-122"/>
              <a:ea typeface="造字工房悦黑演示版常规体" pitchFamily="50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-100%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3398273" y="2206354"/>
            <a:ext cx="2438488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시작 전 준비물</a:t>
            </a:r>
            <a:endParaRPr lang="zh-CN" altLang="en-US" sz="2665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173852" y="2936647"/>
            <a:ext cx="776131" cy="0"/>
          </a:xfrm>
          <a:prstGeom prst="line">
            <a:avLst/>
          </a:prstGeom>
          <a:ln w="28575" cap="rnd">
            <a:solidFill>
              <a:srgbClr val="3D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065991" y="3202005"/>
            <a:ext cx="4991855" cy="2065151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감귤농장의 기본 페이지처럼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만들예정입니다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감귤농장 같은 사진을 구해주세요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파일위치는 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A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와 동일하며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이름은 </a:t>
            </a:r>
            <a:r>
              <a:rPr lang="en-US" altLang="ko-KR" sz="1600" dirty="0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main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으로 하겠습니다</a:t>
            </a: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endParaRPr lang="en-US" altLang="zh-CN" sz="16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</p:txBody>
      </p:sp>
      <p:pic>
        <p:nvPicPr>
          <p:cNvPr id="4" name="그림 3" descr="나무, 오렌지, 실내, 감귤류이(가) 표시된 사진&#10;&#10;자동 생성된 설명">
            <a:extLst>
              <a:ext uri="{FF2B5EF4-FFF2-40B4-BE49-F238E27FC236}">
                <a16:creationId xmlns:a16="http://schemas.microsoft.com/office/drawing/2014/main" id="{DCA4BBC9-35CB-46D9-9AE1-DFD9E11F5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86" y="3267422"/>
            <a:ext cx="2722694" cy="3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-100%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45511" y="1676365"/>
            <a:ext cx="4991855" cy="4760077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GR_index.jsp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혼 자 해 보 기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새로운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JSP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파일을 생성합니다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이름은 </a:t>
            </a:r>
            <a:r>
              <a:rPr lang="en-US" altLang="ko-KR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GR_index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로 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과랑농장체험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으로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타이틀을 변경합니다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새로운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CSS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파일을 생성합니다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CSS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파일의 이름은 </a:t>
            </a:r>
            <a:r>
              <a:rPr lang="en-US" altLang="ko-KR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GR_style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로 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Jsp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파일과 </a:t>
            </a:r>
            <a:r>
              <a:rPr lang="en-US" altLang="ko-KR" sz="14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css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파일을 연결하는 코드를 작성합니다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메뉴를 만들어줍니다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(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가로메뉴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여기까지 했다면 다음장으로 넘깁니다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10" name="그림 9" descr="나무, 오렌지, 실내, 감귤류이(가) 표시된 사진&#10;&#10;자동 생성된 설명">
            <a:extLst>
              <a:ext uri="{FF2B5EF4-FFF2-40B4-BE49-F238E27FC236}">
                <a16:creationId xmlns:a16="http://schemas.microsoft.com/office/drawing/2014/main" id="{90FE6828-6D5B-41B3-BA49-F075DC676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86" y="3267422"/>
            <a:ext cx="2722694" cy="3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94956" y="1715050"/>
            <a:ext cx="4991855" cy="4676960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GR_style.css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body{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background-image: </a:t>
            </a:r>
            <a:r>
              <a:rPr lang="en-US" altLang="ko-KR" sz="11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url</a:t>
            </a: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("../image/main.jpg");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background-size: 1920px;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background-repeat: no-repeat;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이번코드는 페이지 배경에 감귤사진을 넣는 과정입니다</a:t>
            </a: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첫번째줄은</a:t>
            </a: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이미지 위치</a:t>
            </a: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두번째 줄은 배경사진의 크기지정</a:t>
            </a:r>
            <a:endParaRPr lang="en-US" altLang="ko-KR" sz="11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세번째 줄은 배경의 여백을 없애는 지시입니다</a:t>
            </a: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 algn="ctr">
              <a:lnSpc>
                <a:spcPct val="20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10" name="그림 9" descr="나무, 오렌지, 실내, 감귤류이(가) 표시된 사진&#10;&#10;자동 생성된 설명">
            <a:extLst>
              <a:ext uri="{FF2B5EF4-FFF2-40B4-BE49-F238E27FC236}">
                <a16:creationId xmlns:a16="http://schemas.microsoft.com/office/drawing/2014/main" id="{E79AB34F-9E87-4B3F-B630-BDD122F0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86" y="3267422"/>
            <a:ext cx="2722694" cy="3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687325" y="1920667"/>
            <a:ext cx="2650067" cy="1281338"/>
          </a:xfrm>
          <a:prstGeom prst="rect">
            <a:avLst/>
          </a:prstGeom>
          <a:solidFill>
            <a:srgbClr val="B5D8D1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31720" y="1920666"/>
            <a:ext cx="5571595" cy="44440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86466" y="1848215"/>
            <a:ext cx="4991855" cy="5231609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작업필드는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GR_style.css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r>
              <a:rPr lang="en-US" altLang="ko-KR" sz="9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GR_menu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ul{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text-align: center;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background-color: </a:t>
            </a:r>
            <a:r>
              <a:rPr lang="en-US" altLang="ko-KR" sz="9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rgba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(10, 10, 10, 0.42);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margin-top: 50px;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padding: 30px;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  <a:r>
              <a:rPr lang="en-US" altLang="ko-KR" sz="9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GR_menu</a:t>
            </a:r>
            <a:r>
              <a:rPr lang="en-US" altLang="ko-KR" sz="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li{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display: inline;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list-style: none;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font-weight: bold;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font-size: 20px;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   padding: 0px 20px 0px 20px;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메뉴에 마진과 패딩을 지정하는 과정입니다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쉽게 생각해서  마진은 바깥쪽 여백</a:t>
            </a:r>
            <a:endParaRPr lang="en-US" altLang="ko-KR" sz="900" dirty="0">
              <a:latin typeface="a시월구일1" panose="02020600000000000000" pitchFamily="18" charset="-127"/>
              <a:ea typeface="a시월구일1" panose="02020600000000000000" pitchFamily="18" charset="-127"/>
              <a:cs typeface="Leelawadee UI Semilight" panose="020B0402040204020203" pitchFamily="34" charset="-34"/>
            </a:endParaRPr>
          </a:p>
          <a:p>
            <a:pPr>
              <a:lnSpc>
                <a:spcPct val="200000"/>
              </a:lnSpc>
            </a:pP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패딩은 안쪽 여백을 지정한다고 생각하면 됩니다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( 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각 </a:t>
            </a:r>
            <a:r>
              <a:rPr lang="ko-KR" altLang="en-US" sz="9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태그앞에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붙은 </a:t>
            </a:r>
            <a:r>
              <a:rPr lang="en-US" altLang="ko-KR" sz="9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GR_menu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는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en-US" altLang="ko-KR" sz="9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Div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 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이름입니다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본인의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div 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이름과 동일하게 바꾸어서 씁시다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)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10" name="그림 9" descr="나무, 오렌지, 실내, 감귤류이(가) 표시된 사진&#10;&#10;자동 생성된 설명">
            <a:extLst>
              <a:ext uri="{FF2B5EF4-FFF2-40B4-BE49-F238E27FC236}">
                <a16:creationId xmlns:a16="http://schemas.microsoft.com/office/drawing/2014/main" id="{E79AB34F-9E87-4B3F-B630-BDD122F0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86" y="3267422"/>
            <a:ext cx="2722694" cy="30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22" grpId="0" animBg="1"/>
      <p:bldP spid="20" grpId="0"/>
      <p:bldP spid="21" grpId="0" animBg="1"/>
      <p:bldP spid="22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773314" y="2025408"/>
            <a:ext cx="2473175" cy="68705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이미지 예시</a:t>
            </a:r>
            <a:endParaRPr lang="en-US" altLang="ko-KR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사심 </a:t>
            </a:r>
            <a:r>
              <a:rPr lang="en-US" altLang="ko-KR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24843" y="5299969"/>
            <a:ext cx="9133487" cy="1384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2" name="文本框 66"/>
          <p:cNvSpPr txBox="1">
            <a:spLocks noChangeArrowheads="1"/>
          </p:cNvSpPr>
          <p:nvPr/>
        </p:nvSpPr>
        <p:spPr bwMode="auto">
          <a:xfrm>
            <a:off x="1831720" y="173368"/>
            <a:ext cx="1208985" cy="5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ko-KR" altLang="en-US" sz="2665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이미지</a:t>
            </a:r>
            <a:endParaRPr lang="zh-CN" altLang="en-US" sz="2665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31720" y="4295033"/>
            <a:ext cx="8414769" cy="585020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드디어 원하는 모습을 얻었습니다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이제 한 단계만 더 해봅시다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Leelawadee UI Semilight" panose="020B0402040204020203" pitchFamily="34" charset="-34"/>
              </a:rPr>
              <a:t>.</a:t>
            </a:r>
          </a:p>
        </p:txBody>
      </p:sp>
      <p:sp>
        <p:nvSpPr>
          <p:cNvPr id="9" name="圆角矩形 44">
            <a:extLst>
              <a:ext uri="{FF2B5EF4-FFF2-40B4-BE49-F238E27FC236}">
                <a16:creationId xmlns:a16="http://schemas.microsoft.com/office/drawing/2014/main" id="{CECE7C63-1CDA-44D8-90DB-66CAA0103BAC}"/>
              </a:ext>
            </a:extLst>
          </p:cNvPr>
          <p:cNvSpPr/>
          <p:nvPr/>
        </p:nvSpPr>
        <p:spPr>
          <a:xfrm>
            <a:off x="1116712" y="39451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64DBA-0116-4AE8-9221-64C3500EA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12" y="809730"/>
            <a:ext cx="9882721" cy="4424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DBEB6-DC28-4588-B420-5817A6AFFDB8}"/>
              </a:ext>
            </a:extLst>
          </p:cNvPr>
          <p:cNvSpPr txBox="1"/>
          <p:nvPr/>
        </p:nvSpPr>
        <p:spPr>
          <a:xfrm>
            <a:off x="1867825" y="5482696"/>
            <a:ext cx="899050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나름 페이지의 구색을 갖추기 시작했습니다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다음시간에는 페이지 디자인을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시작하기 앞서 기초 레이아웃에 대해 알아봅시다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4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1666" y="4580891"/>
            <a:ext cx="4067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다음에도 더 힘들고 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머리아픈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CSS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가 당신을 기다린다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Open Sans" panose="020B0606030504020204" pitchFamily="34" charset="0"/>
              </a:rPr>
              <a:t>.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93367" y="3157697"/>
            <a:ext cx="3760035" cy="153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10000"/>
              </a:lnSpc>
            </a:pPr>
            <a:r>
              <a:rPr lang="ko-KR" altLang="en-US" sz="4400" b="1" spc="300" dirty="0">
                <a:solidFill>
                  <a:srgbClr val="3D9600"/>
                </a:solidFill>
                <a:latin typeface="Consolas" panose="020B0609020204030204" pitchFamily="49" charset="0"/>
                <a:ea typeface="造字工房悦黑演示版常规体" pitchFamily="50" charset="-122"/>
                <a:cs typeface="Consolas" panose="020B0609020204030204" pitchFamily="49" charset="0"/>
              </a:rPr>
              <a:t>오늘은 여기까지</a:t>
            </a:r>
            <a:endParaRPr lang="zh-CN" altLang="en-US" sz="4400" b="1" spc="300" dirty="0">
              <a:solidFill>
                <a:srgbClr val="3D9600"/>
              </a:solidFill>
              <a:latin typeface="Consolas" panose="020B0609020204030204" pitchFamily="49" charset="0"/>
              <a:ea typeface="造字工房悦黑演示版常规体" pitchFamily="50" charset="-122"/>
              <a:cs typeface="Consolas" panose="020B0609020204030204" pitchFamily="49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8344" y="2635712"/>
            <a:ext cx="1466249" cy="2542167"/>
            <a:chOff x="1131478" y="2236548"/>
            <a:chExt cx="1815248" cy="2380923"/>
          </a:xfrm>
        </p:grpSpPr>
        <p:grpSp>
          <p:nvGrpSpPr>
            <p:cNvPr id="8" name="组合 7"/>
            <p:cNvGrpSpPr/>
            <p:nvPr/>
          </p:nvGrpSpPr>
          <p:grpSpPr>
            <a:xfrm>
              <a:off x="1131478" y="2240529"/>
              <a:ext cx="1815248" cy="2376942"/>
              <a:chOff x="4800081" y="1485826"/>
              <a:chExt cx="2505082" cy="3280229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4863857" y="1485826"/>
                <a:ext cx="0" cy="3280229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V="1">
                <a:off x="4846959" y="4706416"/>
                <a:ext cx="2458204" cy="8342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800081" y="1527426"/>
                <a:ext cx="2505082" cy="0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7244879" y="4257485"/>
                <a:ext cx="0" cy="409461"/>
              </a:xfrm>
              <a:prstGeom prst="line">
                <a:avLst/>
              </a:prstGeom>
              <a:ln w="76200">
                <a:solidFill>
                  <a:srgbClr val="3D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2909319" y="2236548"/>
              <a:ext cx="0" cy="512196"/>
            </a:xfrm>
            <a:prstGeom prst="line">
              <a:avLst/>
            </a:prstGeom>
            <a:ln w="76200">
              <a:solidFill>
                <a:srgbClr val="3D9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2923208" y="665579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www.homeppt.cn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08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2160576"/>
            <a:ext cx="7997453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간단한 메뉴를 만들겠습니다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페이지에서 메뉴를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의미하는것은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카테고리를 생각하면 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예를 들어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과랑감귤농장으로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설명하면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농장 소개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프로그램 안내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찾아오시는 길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예약문의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커뮤니티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대부분 페이지의 상단에 존재하는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위와같은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버튼들이 메뉴에 해당합니다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4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 만들기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1395250"/>
            <a:ext cx="7997453" cy="502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작업 필드는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menu.jsp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먼저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&lt;title&gt; - &lt;/title&gt;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사이에 있는 문장을 지우고 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메뉴만들기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라고 씁시다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 다음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&lt;body&gt;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 안에 다음을 작성합니다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&lt;ul&gt;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안녕하세요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저는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속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&lt;/ul&gt;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안녕하십니까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저는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속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5228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 만들기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6A4670-F0D7-4E2B-B296-91626BE4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14" y="1395250"/>
            <a:ext cx="2978150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15DE-9EB5-4426-AE37-05FFB9386A66}"/>
              </a:ext>
            </a:extLst>
          </p:cNvPr>
          <p:cNvSpPr txBox="1"/>
          <p:nvPr/>
        </p:nvSpPr>
        <p:spPr>
          <a:xfrm>
            <a:off x="2301640" y="3568137"/>
            <a:ext cx="7366142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결과창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태그와 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태그의 차이점이 나타납니다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태그는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순번없는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리스트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순번있는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리스트입니다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그리고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는 리스트안에 존재하는 값 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예를 들자면 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과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ol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빼빼로상자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는 빼빼로 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4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 만들기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6A4670-F0D7-4E2B-B296-91626BE4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14" y="1395250"/>
            <a:ext cx="2978150" cy="188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15DE-9EB5-4426-AE37-05FFB9386A66}"/>
              </a:ext>
            </a:extLst>
          </p:cNvPr>
          <p:cNvSpPr txBox="1"/>
          <p:nvPr/>
        </p:nvSpPr>
        <p:spPr>
          <a:xfrm>
            <a:off x="2301640" y="3568137"/>
            <a:ext cx="7366142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조금 더 알아봅시다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저번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ppt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에서 이야기했지만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속성값들의 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기본적인 특성은  왼쪽부터 아래로 차곡차곡 쌓는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블록형입니다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그런데 페이지에서 메뉴를 구성하는 태그는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태그를 쓰는데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우리가 알고 있는 모습과는 좀 다릅니다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오히려  인라인 모양의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메뉴가 친숙합니다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그러니까 만들어 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E6D14C-6E5E-4E08-9BA9-53198B5DC872}"/>
              </a:ext>
            </a:extLst>
          </p:cNvPr>
          <p:cNvSpPr/>
          <p:nvPr/>
        </p:nvSpPr>
        <p:spPr>
          <a:xfrm>
            <a:off x="5459767" y="1677880"/>
            <a:ext cx="1074198" cy="4172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E10F0A-592C-4F44-BE42-A23EE9519099}"/>
              </a:ext>
            </a:extLst>
          </p:cNvPr>
          <p:cNvSpPr/>
          <p:nvPr/>
        </p:nvSpPr>
        <p:spPr>
          <a:xfrm>
            <a:off x="5459767" y="2085909"/>
            <a:ext cx="1074198" cy="417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two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68F3D6-1188-43F2-8322-07D001E4D159}"/>
              </a:ext>
            </a:extLst>
          </p:cNvPr>
          <p:cNvSpPr/>
          <p:nvPr/>
        </p:nvSpPr>
        <p:spPr>
          <a:xfrm>
            <a:off x="5459767" y="2504299"/>
            <a:ext cx="1074198" cy="4172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F7036E-86AE-4D66-ABAA-D03052BEF2F0}"/>
              </a:ext>
            </a:extLst>
          </p:cNvPr>
          <p:cNvSpPr/>
          <p:nvPr/>
        </p:nvSpPr>
        <p:spPr>
          <a:xfrm>
            <a:off x="6886668" y="2205758"/>
            <a:ext cx="1074198" cy="417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D3110D-4022-4EF2-9D68-6464256321E2}"/>
              </a:ext>
            </a:extLst>
          </p:cNvPr>
          <p:cNvSpPr/>
          <p:nvPr/>
        </p:nvSpPr>
        <p:spPr>
          <a:xfrm>
            <a:off x="7960866" y="2205758"/>
            <a:ext cx="1074198" cy="417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two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BF14A4-F01D-4B66-8FF4-04568FBD1DEC}"/>
              </a:ext>
            </a:extLst>
          </p:cNvPr>
          <p:cNvSpPr/>
          <p:nvPr/>
        </p:nvSpPr>
        <p:spPr>
          <a:xfrm>
            <a:off x="9035064" y="2205758"/>
            <a:ext cx="1074198" cy="417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67D33-0E3E-436E-8C06-EC92D9052B83}"/>
              </a:ext>
            </a:extLst>
          </p:cNvPr>
          <p:cNvSpPr txBox="1"/>
          <p:nvPr/>
        </p:nvSpPr>
        <p:spPr>
          <a:xfrm>
            <a:off x="5652781" y="2975442"/>
            <a:ext cx="101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029137-E902-498F-8D48-79B386DC3507}"/>
              </a:ext>
            </a:extLst>
          </p:cNvPr>
          <p:cNvSpPr txBox="1"/>
          <p:nvPr/>
        </p:nvSpPr>
        <p:spPr>
          <a:xfrm>
            <a:off x="7931051" y="2712924"/>
            <a:ext cx="101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 만들기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1395250"/>
            <a:ext cx="7997453" cy="502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작업 필드는 </a:t>
            </a:r>
            <a:r>
              <a:rPr lang="en-US" altLang="ko-KR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menu.jsp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작성을 시작합시다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&lt;ul&gt;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농장소개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프로그램 안내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찾아오시는 길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&lt;li&gt;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예약문의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&lt;/li&gt;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&lt;/ul&gt;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간단하게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개만 먼저 만들어 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       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결과창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코드를 지우라는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내용이없으면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지우지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않고 그대로 계속 씁니다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5B8B05-B9FB-408C-B8E8-24B342EE0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13" y="1490253"/>
            <a:ext cx="3436454" cy="36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001763" y="1313894"/>
            <a:ext cx="8314090" cy="507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43">
            <a:extLst>
              <a:ext uri="{FF2B5EF4-FFF2-40B4-BE49-F238E27FC236}">
                <a16:creationId xmlns:a16="http://schemas.microsoft.com/office/drawing/2014/main" id="{1453E47D-0EE1-4357-A8B4-B65A0811E5B0}"/>
              </a:ext>
            </a:extLst>
          </p:cNvPr>
          <p:cNvSpPr txBox="1"/>
          <p:nvPr/>
        </p:nvSpPr>
        <p:spPr>
          <a:xfrm>
            <a:off x="962358" y="282329"/>
            <a:ext cx="290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000" b="1" dirty="0">
                <a:solidFill>
                  <a:srgbClr val="3D9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메뉴</a:t>
            </a:r>
            <a:endParaRPr lang="en-US" altLang="zh-CN" sz="2000" b="1" dirty="0">
              <a:solidFill>
                <a:srgbClr val="3D9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4">
            <a:extLst>
              <a:ext uri="{FF2B5EF4-FFF2-40B4-BE49-F238E27FC236}">
                <a16:creationId xmlns:a16="http://schemas.microsoft.com/office/drawing/2014/main" id="{158F57FE-B1D1-4BD0-B431-996DCB493ABF}"/>
              </a:ext>
            </a:extLst>
          </p:cNvPr>
          <p:cNvSpPr/>
          <p:nvPr/>
        </p:nvSpPr>
        <p:spPr>
          <a:xfrm>
            <a:off x="1061246" y="127433"/>
            <a:ext cx="2658343" cy="6363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3D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E29C-A390-485E-8912-77CFE4086632}"/>
              </a:ext>
            </a:extLst>
          </p:cNvPr>
          <p:cNvSpPr txBox="1"/>
          <p:nvPr/>
        </p:nvSpPr>
        <p:spPr>
          <a:xfrm>
            <a:off x="2097273" y="837335"/>
            <a:ext cx="7997453" cy="544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농장 소개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| 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프로그램 안내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찾아오시는 길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 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예약문의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|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우리의 목표는 </a:t>
            </a:r>
            <a:r>
              <a:rPr lang="ko-KR" altLang="en-US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위와같은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가로로 된 메뉴입니다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이를 위해 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mn.css</a:t>
            </a: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에서 메뉴를 건드려 봅시다</a:t>
            </a: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ul{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list-style: none;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li{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display: inline;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8B111A6-C4A2-4E44-B661-FC9CF21525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RSdEp5OLfIu0MAAKWoAAAXAAAAdW5pdmVyc2FsL3VuaXZlcnNhbC5wbmftfXk41Ov7fwulVSpF2cqRRCaUfa9Dn6NDpSxhpInpJMsY+xop1Bh1iiEG1SnKMpbsDKEZGWZ0krGPTGNkMMwYg2H8Zjrn8/0kmt/5XNf3j9/1u5zrSnW6n/fz3K/nfu7ndd/PFnfW0nzb5n2b16xZs+1fp0+dX7NGWHfNmvUQkQ28/9OYusGO99ta6Hlz0zX5eKkvvL8IgU1+NVmzpjBhy7yLMO/vm7xP20PXrNnewP+1FuuVfXXNmmzdf50yuRAIHOtzQeXa2htx0YeAawA3/7A69gYz05gGxkjJ/GZ97VSh0OlH6//YoLRT7sDPJlG3hUyzO4SeSOxv27XOxiF2renb841JpsraRqiFRZQba7ylV4OYaw/u6M5AjqZBp1suQUnEULf84lr31han1BGabe3cxyEKwrm/eupPC1uS0eIsISxn7fqtx+rWLPvhGB35u4PZHUl7twU/21lzx8Odu0fVV5A7Vld3eMPBDyrOtiZUQMSsxYGsC+lrN0hcvrnsxx2NHV1uoX2s2kVObYP0/OG4IvLruTcrfnF22ylMEAKRm1HbdixHbcUGUjV2SFKdamfeAkaHXyuk/KDKE3yh3z8zFd5dzyldUc8pNbnh6ro/uM8RwO5QirKzpKYJe8Bg7A2Na5QXPv9S9vsCxA83M63blM7WHFsfhafNXs3dVEWS/K5q7Vbjh5nMNxtle9tJzvODe8dO6x/Qp4n5hrFynPtUaiOmnsn+uj8YUyETHG6lP9l40QPNRNJ7HwRPlS+SJ+e+WEUE02bfEgKcSqej9zNL8x2kcAydF/N6IWkUfTyk2v2Ez+xvv1ostCcs1fcyIvKQCZUGZFe2OpDmOmzrY7VqZ1tT92t5OoY1BOijZUyIGdwvGZ4H78ONAdz5RkXDwriMPnQY58p4cULYKKjVtFi77OS6cnrEIsfWL9lgGIa9EQpoIM0EzOtzOuML80j+T7brkibuaDlKO+RkMqWwNB36DFX/hLXGUtwj92x4LIzEecuve6hV8+VX2wOX7q2vsYRObdZFvHGOThNTBf6SJ7pNUVSn/yT17uNTwyFNadRKywSO0Tp0YKhqwClMrUVysk4tdGOMwucWqZ5SNaphvw32N5ltGd91cKTfevAW3WczYn804nNmQoTSURELNJT/vbcB0UqU7XdxgyRKkW7o7LC50VwzAYd/r+4pef6RExASJHSQHkysysdgxjCEX2Ktw23qu0YLkVvsEjLdHSb2HnCe18fnjE7Nt8UY+rKKRfLJ4Ek2wymmE2Jf4TkvqSdvEfZ0nFVe5H4cc6rgkv/DDr1faGoK9/u0rKQswnJxnBeGpBkO1ZBdYQtX8lys5dJqgdBwNfNe/xQtDEskKqR3cVIiFtvhQ3UL6m03SsBeDLqBAb3Uf0Ge3EW8hw1KQYWfwSyIEwHsAMeyll0RSdjZ0iB/g1J/YWThvdCeXjXCE8IBlhTEMgb98U1F+saWqv669tPx35n+9fWtUfi55zSx6FPXdhww3/TyYFPurUJdoXjcL8PngLr7P5nD4ieeCilD7Fvs1zWXZBY7ag0pubjp3NkZbKamjvXHbzyfkKlsWhUIaM7+dRY+geoVVWiH3T+imtBtPrA38nJayLx9fUN5bvQTSFftPK62emcyZiY45qqjzZBSmZjRPQhEH2L/0kPaUkbdSqfDg91amqkB18PL1+PKx3be6DAJcdzjp0SVRryFJIQvIrCWCxLxHB2ZLQqBMCisFgsqSfNq18Yk4QbphZkFoWfMkFccpc8TmY+woN6Nav46BDUT8KYLOJDe0D3m3QrRsO0vM0QHS8lpRQCSUdY2qPvA98N8VLPt+DDMW27dnRm40wVX8wubzA/ePEyiVCpcg511mWWwRbTJwSxpiUX4jhPhpXt8k2iJA1d0bHuB0534uFe2bfb0IlituZy9/5Uk6ccUfXkRGI52+Xj9k53rktjzjuNR93DyN19hf062N5zI2i5uEVh5dNgxNWv7adFNujTEmNF0JwgVjZhk+pzpAWKAUd3v6YuMzjjhu4G5mNnGDIXXjndCFe6rPLkq7dtBp13yd0JkFrYrydyDOLCgxkHph6EyDG5Bj78vhpDk9UDsyfU0vgkoqMTTet59MdpGDQ1NTQUsGRoDofwh6HdaMtKsJiRHSJKy/u6IERkfb6yEeYQoxZLkb2Q73wXuaCT8IlLMUxaZqeZPtAAWY/0tH9VE4cNk8btMwNKmSQPFoQcDZjVM67N/FvqDQhlQaIJlYFlXbD/7OEZfwvXE0hAIPKKWqLcuIQUctKgS4NtBBRqGoe1yb+EpIXYdALoRIlKGHRE0esrYTiZnEtwLYMHxgVJJCF8Ets3HHOwUw+jPYKmOMWaU6Qu8SfAZ2i+w0uaDkwnV58Ef3Lqnc0FyQySW1Hn/J0llHRPceqq7vju7GPfxuxlGDjSgYgKWOh19yHWja9cJe/qjI3qNg5UKfxw2UtaruWJuE53OinubRgFjhZBiHbxmmg2IuZi1QEcLXe+GDSfzHGN3DFPlZFPRs2LDmGx7obTCXcVCMZPF5bU4iy75eRWXa5L7Qc0h4aq3GnlNK2S+FtElayPo7yT1dAkLhkiD8cW5wl0RAPpDB5kEV7Un/SbSiMSypMNE5SfglwEpZdWh1eWd0zPKXie8r7dJQgHSiaKXdKd0/hjVhjNjya8C0mTnyv0Mfk3+3rvpuQ/cMAEHeVUXKR/xh3584iodeqrAPua+q5ZdyrNoCTHjdvp7SeijvkuUIgadgkdRNj5TIT1jdoL0FHt5OhXyysriGYxBES0Q1U0oQkwEE0qp0cT5kXUhC3MNcYOVk/STUfgijeMaVvcyNYZizxZLwMmxCDphSgYJgVMWfHEWnTRpJEWB+jx9Ultpy/qedc26xvGFCsecDLnN5BMy5KwNyB6ZHhx7uJfXSXAtfE147Z+UEP905qTnuF6P0EfnhSVTY2TQ1uObdOVbOqe5wWIyj9jvYDhclgZCVEbp/mDRnDWR1gaZjRtm4fN2Jj1CPMaMJeLktZ3GGa+MDHQ9UVJQ3lBkGQ+L+Zp5jFiZOadbtF+t2FVcbeQa/ZiF+wC6MSv3hIHOKImZ+9Atr61SVjWmmQRAJEQg1rCSg5Ko1hl0Ri9Zu3kSU/iRKr2YbyQebv8QKjEMWSQmdAXC3tbixnFFzwpHPVUSWos+6Mp8oCx4lIVdD3npGt3F4oDHQ+al594Y9cgQIWlVQ3DctEFMu19sBc0KYfTZ4CQBspgKTd9AQ/s6L+VIYdt4Cvf95kF/LWOC4OSOhXUUpY8v4mq8LvUThnyMNL4jJG0dNzOZi/6hTvuOmBApfYoG8eWLKPYC6cPjnivx3832h9ZHWZpQ3wrXaBjUqVMPDrdfVfeEfbqzVGqgcv8O3826wsi9bsZtL9Wc2JjP8wbfsyT1DULIvXt8XMdPgfRnJFegUflVa02yMj/ALVcmWVpyw9GBgY3EsJL6WYdC0HKJcLTY10asSMC2ehm3bZqciM2zsyu5srysxI5/ULTTrtBlhaLltFTS/BCmbN+xlYlrE0/xKKCJ1ooEs4GHnKm+/uAD231SVYnqy1XPjOejYt32bsVvT/C+vUM0ofOVeepFUb8L5svKS3R9JZLDV1do+OXLgbzejY0x12f8cgtUdh6zvIrXPN66mwfNSv0lIdF/M3PX4CcxB9a14pEn8JGmZeXl9/8DXM2Bv3mP2jQv7/RITT5yliaKgpC7kiPjYWPQfk762yZmZkVmpQdfZ/ZCCR7AwE+34wHiZ9eKx1KjAi1jqXdGoQ94mKRgHv4MTlvUV1tKvHvqytCsvFYLQM1PXefWip+NJF6QS98/qHPwgyKvMfjdaVs1QfnsiKu9i+MR3zb38IbwuQ8ZdwMuGAtfuAwW5hfQ+J8C81nfjRi5rTPn+R8v2Xx17vaKHZSZE1lys4FyJHPdEbnh9uRKzRdbtUG5/d8FR7HeX+vLW5cCdDHP8r6g3fwdTsa2693XxuAu8qT4Q9PP44ykN8auwvU76/+UfXNzdt0lYfWaerjlp2zvR993Rf6GjnXbETk8KZ49gUa6k9UHYIU+uKW1ydWf+1up4NvSyPpznw5/32lO23KFpVRteVI8q8a0l6i51kmCKElLazOOfraOp7e7eNPUZj3d28/qz31vepX77LZoO+bzpaIs41+6g5pvamCajy6t7aaIOU9p4Y4j97+I+/tuNr/97Hsz8j1RsMe73JEvJYTcZ03EPFoLhiU6fFebGJyn9Obci3IflEeHd8M3m38/GIavXz464F3BlxLRPfEiP15pPV5Cuey72g5K8W3QLsf4hW3neyUpcfj3cW7bx7pLdZ98+FI7fK+fcdpvvSFNzcbzu9pOafNNosAm8gyq4Jm19hEp139kOL2rhrNqOP87hoPJrmMSjGqDPj8w12T3BZA+sg3YvcUVnPEqwIge/KWUs5S7VDFKRxB6x8y3arDtT10OZA613tt8QnSTPTn5NhLaufvHzR+KdRkyvOdQ5rltr0+S3HF4H3FGUDdLGEWlLG5VnXQdiRkdhtEaC8FombCp9y3HQPgLAixo4ExF7G/7bQbazk6eRwXcUDr4GQad9NMRVFN52uG3D0Zf1T3fkBwjQ1Rj39ikI4zEXhibJ4r/WBu87IPy29bKBcpnYVaatWGc6ZcfMvS5X7Iy0HOnZpywQcPb2g9kZTLbXrEqgD/uduOM5Ma8tPOR1usbrT05yYVZUlT1z7t9Zaxnmc62Px602hGnBvdY5tUprR18WRbWMjMK8dzytc3ceWLrjxX9u5ixprE+yz9BOkMH78RvY+dIBnvux4OpLogsVlyWbXzI+AakCouHjELGv1Zms1hNJAiozEv/yvQecW1NXrHUFB24Dr7kPm/OrtiI1zIToJnz8StDNuLavMr8UlOCthvgT5pamoCHZLRJyQLMnvmzvJvnxciT6xttyhBI6n2y/nEejG7020zYLgF9uOtecomr8PZNOxz6gf75JWT9Q/8uhROgmJXKlY4kcbstvFIdStAxPTzoJI9hK7FPcQp/jKIx53QjLE/5WHBbCt+88sSRms4C3MFvkzHvDY7wpCtoM8Tw/melnuQCQS4m5q1Uvp+istxw9cOPAT3n/nYRj6MevnGDLbZ8N3yj1zojnNeaUCkk82JZlxfOIjyCF2W5XNNkg8yUT/NCSI3ee6CMW/9x/sHfOf9j/vM+BnBgW5DBONXCECegnyy220r1LNpGvr+F5zmCMf2YMNnTn7m1aYJUQ+x6rv27k7iEwTCM2RyNPOVoKWiuUlX8BfKTxkZkSsHDWNxLATOWt865u/IpBsP6mqM/DfoI8nVfJSu2m1DVXBTFENaCnI/P093mPk5R+JMNlgdVswRNzV+1ovGG+k7/nRAdQW7/q0bEo8OOW/TiytMETbCOlo8GT+eD2ioAX1USMAf8JeneVqH8j5TX0RwO5U0Wqi+uJRjODQ+NV9H758KGTfor/WgXyaLS1GAqShDS3NjGo2mXIp3WDh42MhqapxUwkyH5If2CVEnTklELubcZtvNaeuWz4vZX0cij18FwTUE4dTfKuemAhT37qyuYrp8QMlEY3pRxcHTqnzn/BlEj/Rttkthx93lBxkg2P8bMeMOfPSsgZIy3C1gKKlWFmlQWNFWGC0EN8HLrGjbKBF5OLtCAX2zSSfj1x0Z0Of0wJoVHKNJyBNkPdbNZS866I8esBPCXyKCnEuCn64545wuEWllCDcWjgPqCwB2Ku5IWxxOqEGgr+Zcbq3nsgymIcCYr3oUc4glRXwmiQxVRYsxXNze3CBptq0D9bwOVT64m6DNbhqbHelCz6O0lgdxZKgqvx+2dvqiagNte0++X3XOYevjHfgW28zXMO03UaH6C7yTCW9nx+7U0rYwWpn5ON5WC3kOJqNMrqOmt8gn6RX6V5Uge46SPFGWfi0b2oAepkAoUTqCurm+VQLK/btKlFceuObYOLbIWMJnjmh1I68hrbU3VKkt3i67h+6ePrhwe8LqAc+8OsdJ+Gm5vOe+t/rJSzcbju66qv4nyF+/c44sZTTDiznxUfdv5URLglVAHCN9DBOjtJxNmAmbhtESUiAXoTMWNWcbEXFHnOXtnGdCVfHVNz7LQRPJRotKBz/nk2J446GEEQHkv4m1QBxY4lHurf256kBGMP58z10tOa/ZIKnjtCMxwcCL4s1+lPF2XEn5geLfvi4GrBZJko+PfmUcUvvRAR36mRn0Fw2dM5DgoABSKtSSITP9iPNN2UtRJOJjC2GmHUX3H8yYDI0VFeq8d9xy4HB0LsYcl1GL9cLZBSmEtksQ4nEVnxVZdIlzes0oqIGy/nzjZDgGISUCmQ26w1BJvasGfw5SoQLp6fI8SAqsPsQ8KCm3PbH9luGgRlnqztHsOn/Rlb5SlSVbmw+Vz7BxGAUq6JC3VUXVQ3lEF8EUV0JofYGB2szz0XcCmQ8+uiI0fDfgtCRGB7fWLlWB20CMlI1C3sOWeQagW9YAK2w64vGpCAYRkG10JGWXBW7Qxc6E0cs4tosSuA26bdC3yRpyy1SJgccEqBAUMkS6sW1aKBiv+OIUyFW8xhC7Z6WsmZxeBJVicrRgzOCzfeY9G/HRNKEPhvkqVNg9EoTBcRbNlmzp6dELFxG3hjRFOrqDfIKgJohLgrkp/z3hyytXWVcpLOrcDe8G0iyJFSS4VxkLyFQ4fPZGDDUkgMPUxAlgHj0k6EuwDanzDjsbeG1D1/6XDBDxfE27UvFMC4wfCXhUKVmh3gOeQcnxmN1HdTahocuceFc+qLBriFTaZwrneASCTpl1O+7XZ+5eqEtRMz5uAa7EpP55S2wBHUhaTikzAC3Gfn/8y6TM2oypbam0LWIfu7LP3P6VqNK8I5Dr5X5DZ5TuuBy9fOHkLXz7WefESt7cUVFw9FT776WeWKoGCGwCld6pd8m/CjOMpFl/K4lOc+2cJx34c7Q7Mi71jVdy+0WZv+FN29EPKyUj/GlHwQqQRJewEDtdFYxfoTz2nUR52s6WxaiZgx7LqKXT4YtvBJ9ud5bNhdG3uDBziag4OkgyVdjOrcwBulmXFGZdUHzcy/dND9o5vmFA6/Yzwj900j+YTvYY86OYVuabRyTh2Loz26P5xU7QIfQQRgk3u9LA3NKkJz2gRWS8/n2PkVMNtnyzPmyOpeUkbmsXaGS6EjWlf6WW4DleNUzrj9zFVA1KT6l5LfWDMIE7AaIkTxdUx1xbenIHonUMxfud6vBlhPezkwjR+3O3d5gfdLqwVT84TkIuouxEJY55bK37NWVDcPv0gVvKisbBbjgAedcxBjhx6wVi421ZAPiIz7KcrZuJnI7sE0b+WPU3asjyhaUHM6JpsXPI54QuXSwXxoWJhdby58IXMMEGcfBWmVZhWYVqFaRWmifotgJakd18VvCMeS40VnKf5aw0M58wtclG5coRXxv7IDsK2SakHX7kZeLPlhlQ17smGpXWc3ao/+/lh6l7nUEjSDUwQj/cfzzbWV2yEniy15Wd6ftO398XMJmxbYU3O2H39ipzvL7A+bRPRPSAjA6FNkUJtHq0gMLl15UzSkuVfGzuMgwsko4KwfKG05B8slJb7zXkZKv+ygkDgP1lrVFYh5xWUE3rBy4Tauv/BOmuv7oJWhrjCCgL6/wC5QvGkSRu7XvD4ko1wIutJs/gATaPZd1aagOqJ+o9lKFvbAQrCOfy55rmsiEV2hNFswAwqbMw91SpsxDp1o2yoNzOdXQ2G0mvYlhxpqi2anEbuNWC3LPTK8+KK4PvLtgv0GQsFoOGoOkIEl9lqbWWQWFlryHiQcGb/dZmdnf0Riwup2ZEF0P4C67aXKUE3NZZHXuzaxQXyLkN54EvjQ6Mw6bSY6EjiJ93CKutOHXCnEi/E0i9fPtzlonSdsy7KATu4eV5htEzO2C3Z+cz70MmdC/x2bPxoKadrI3eEX7hgBab5OpYwfD4ycHbx0g728LOEzTpl1aK/VcPC8vxVZZU/wzgW/LZeXt7Wm9lFTsLpoYx3Ney+UVlt32aLMdmgzw/yx4WzqKKWwsjHKRtPLI/tX9+bbdlND6hUNr5nJWmkIJIWdqP6D+eZQO5EITj+R4ViFXsuDtzeC+wMIjmxreyNfspemCPW9n8MJ7TRdfuTMq01mDfdljsKf7UMXhBYBURzp8tq++D4o3SC/cZMINrTHExUrKUlG+pRK2Sujluxl5ryxPX1XYGMFHB6Vy86jDOixwVGGCzOM22NIua+ZLG5+qoA6A2OxpBSWXF1fPCgeun8jVm6kxEpoIfj6eXcmh423UW8eqJL9EAwPYRUFYfwrR3z8Aq5eLqSRhXbh6Y50Sv37SJBanRP5wKUiS8XYThyaamTTbiNLM4HPcM+oKcV4KTY39BOhqZTr+np5nUHGa9gJ4Um4NHKKmp6iGYAKYydg5YNHn5i++LuGjXVWjqaAzyxwKBCZn3S50iQhRjZ8JkR3UlqPkr9hSOQK70WtFBCC+6Bu5DGxnK6cIDa+cccgGn9mTV2UYOK6YGDF8k4Ai2ITCcYsHvdtx+NathpGf7Fwrk7JABLUSOgUT6pYte5AxuNAlsv8ofSC3xJu2I/7kKnjvlfBpq8go0lZ2qY4kWE5YdhcgWhiIFioXsxG5CQBXVs/H6t/CG0H61D2eieU2KWEBLiWKjsK3lTddEpw2I2JO3kNO0lzzd/DAtcXGBn1dcGm9+Qvq56C99ZYY9Gz1MAXgcLYPSdp5Iyjw8dRiTqDBIYxUXuGkN3217PV3OLR7tVnlyvUPGURwNDJ9/mOD1PuayFaQxJ4W+02HEteplr8n4debKhWkTaInN2hpxQe91uXs+0WUSZTGvLLE7/Y3TccQOM38QzLMsPTnq6onlvnhBznNEyn7w1p3Ju4UWO4vRxmcVCj8V8VJ1fybwBhR5twBZVaXBzsY+kkZD9VfAqR8V6/Jyu2FlMOcViKEFnMRBgzfNlu9a1wpa5M7im97VAW39o0jGoTv5okwq9KqjJgkiQ9k0CHaGXVSgP904DkTEdrj2sEQTKaGbgluJGpCv7apB9oLRvR5VO2dgfKnpHjThdBPSIdkcUXsQKQf9ov64lUCl001kcnlA+rqSnQzt23H9usx5WVK/G1+kkw3iFMXRyfU1Rsc8sOtU1tEaeed7fNwn5gpKcEJSAP0krogVPMlj8Pb5f7mtE1e68ZlYn+eZKqHmT3UYkK+S6Z49OhXKb4xbdMqRtDU7DlACtNgennUx7yHP/myLdlu+BMZfUPt62X20YBg0ZiNyYD7RxNiXMhMweeQOmSSPVIqpDFx4h8ogmYKGIQnkN9CDli0EUPkxPFwHwS3B65jecsjDxPLhfJO42EhSD9Pe9bibTuEJG8FqbfVQ9ZeN848xMXQaDi5xkW3S9l8Ta9Du85jk9h7aga9vgFf2ocFZOa0g/M/2Qnq6Ft119I+P89EzQ6ISKc886zM674aMgWb2R5zR3+ntJPVME1ExkvzPOKs5oyEAX5yf/0x7fzboH2nYs2wo0cHk9NjqApfiMSB58+CeC/s7e36JDNts6f2/VSYQzdebYU5/9rlrXUaLyR8qqtq5L2DafJKt7ofaMgeczoVRKmLa8SPxAca9l9WcDdLNFP63HOeTLHDpTA58T+rHM1h9pZhw0WqGKkj1Q+BfCy3cpbdyvfWgYNpEz2lsdxBw6VP9uRmNd40yQ9PWkgSKhTFYtIiNXBluwxzfpfhEXOlajRYMqYys8zKnoioSXBEZl1vgNxw1IsQ1JTg/92iRdQDU9GpiP7J9ndzwDReGdqE6Gz8NIY8h9E0nk+W4i2r8A9GSYcvspsDJfLGjNik4MWH28ZvtRi/uSRs7hRwPOm3WWH/0Mg4gaTLV9rPYz3muUYDUAz/DiwNUUfsoz+umlY5lhenkfhRDQut8IAJV1yJibK3zIeISMpyxo47KQWEdKQ+xTSxYBceCalHl1Y1gQMrgM3FK41YQ8p3C4bxpcES5l3vWvS3ideoLNAbAU1Zw3OecnCLv81lNwgT/LrdRIJZP0Qpr4Ncl55M7HcO3pMa+IECI2ig9w2oaW76lR3YaOZ7pE7efrstChYY03iyhqWDhw7dWeNUW2BmPDUuVqU6aD/phQ7ypSr9cSx/Nyg+WmSZhB7jrWxunXW9eiGhwnIy0Qc50QR04GkU/1RIErLJCqvILmWR+ZQETMIhRrbKl+IscDkOQFNonEmpSrvlF2WIHvjwNX8MeP1hA6G47skB2BIhuarQkLzIzFUCI2uqD41798uPcKZQqy8SWWeXV6pFlLF+pi2O/Bh6amGCzNNyD6GlseeH4ebjWRVTVqGcm9XuNa3ybqNb2v3wTPu4jPMBC1aZtn1d8MwEBoLguFO7MB1yqEvNXn8niht7V/gcb9luxH0i4PFCR/rRJKMFAcPjM+DBuYfmAuI+a7PSl1k+7Gqob8kw1QOBeEXRrWeAy0ryHMNChPgCOmwfX4q52zA7dEN+tu/L/UNZGMP2GVV7fLSv/A8JkNyMKcDzgiNtiSP5TzLI8tt4uXn5CT/JWFv4hJY89RfVa79ReqvEmWWxIGKm0jiSTbKWuNA9h7vykJkkgGPIWY8crlHZn40wLggWbleT1nHOFNAhrC2AgZzAzhFufdQuOSZdlrmRflrsjwghId5YkPGdzjibabePOXkjai87D0w8W6pbvyeDVoPIbY8Go4qnw/yHDvipsKfU+0qW9VQ2zOrkv7ZokFlJtfmdFrtcQuLddDMer4X3jBnauwOsHkR+ssK33O5vb3KzYw17TEzdnGOEFrP6+3nmx5vu7IMbCgVaSwwhYeb6nmsY/woqDxCqrm4qTs4ieHbRLJLcb6pWQ1mQRWmLOAFRhOffziPGGxd34UbNTDP3sF9bSG2hzxblXekTAWCMOCnNpezvp6GKZM9UrkFH/XRs7W0S1aV/ZmAXg9MqtcMG1HmBLT0xXOirJePkJ3+OJlr+icFLfjx6rkL92B6u8qlq+PdPDCOeJBOURO3bz4yrtA+RtAdSJiKVsvXubHz603ZtxKS19RfZRrl/qfeV5o5i52H3fxMnfzyiEiPzpMM2r0uXOkwIYXBbpphmoUq+stNudyOsOWuDP3f39qoEh54p7z/BUoZ3qs9espGjT/lJcnn/rfEnXkRXK7fb9fQzpWHSljQhUNn7j166yhdpBOgzhZ4uBuxvN1xRcG+MfNtGQXhs21+H6+g147l1OrO3yBx/27JlpveFwkUGzCl+5Sn92WpjwMM57McV4YuTiz0+SMkOokeFS/apezmMjbwsYM9IXLdzY3glRkbD/NxfEo7MVYWTzIFuw43QlKyEvPXzHa5AWa1M268m2wzOfcu8cORSE67bs4tCrSwvjFthELYbeXxkH6Y5vVaXK+Y2qKPJd4x8vNxo3qnOInW5Xwbesut9ZVROEDa+s631fM380g0qUl1p4R0pysCbV605loo3rPiFZwSPUeDTFJKWKE38bNDpIgPQRDzqgyNP+2UbHQFTwIv1l/fqLB9tMCugwkQo4ZHdn9AxsYcOSx/mHYTQVur3jjqR37XH7dpEGeEzuVhAq09wzFUiiVlKJkLf+in9t2rXUTyhAbaawlU13LHEY/w1Dlli0XPVGh3rg0seTiyu3isVgLbSBH93OwQGvCi/tiqlkhvqrrCSJyCHqKJBEACEjoe4xDoM1P2/u7mCVLLqrSKyRdrkenKXTCehJ0mvP/LM/td7nkX5l3+5SqbaRFXt2BtW5SnAPEXT/SKs0E3OIE/EXmydXRbBU9TVpfoqs51QfhulA0TeGEYGbmno9Psp0yjjkZxmb3H93HlJ6La0fs89XJpzlFMkxOcYCVwD27S2viTzkZCDZovJivWWz52IdWHK4Zp1rM2Mn0oDdIIhIReeZ21sDNzvUfOp/bbNSHLDi5WMISMku43SyZp0Q9Xei0/MWBZFH5Vye5HtTDK+7yluiv04nCM/rTcBXy5SoZO2pCU4KikxTk+vacSRLddVcHFwJRvYUrt5y9m3mivkWdznj4kixBQ1Qk7PbWsRE/LH64Svcei8EU0ZTvFaVOShN7ypj8HME2UkuHDcvRk4JYumJN+lrbAROK9Xv5ZBU9dVzIDQzHK2lCYV2yrlA8zWzHJf8nbzPEOh7JFW83wE0SZW0umOJ3epqJXIjJdEXrzsSBnMILLFrsE3iGaeW5t+RlncIFuTMY0Euhxxxu717/zT/wHd7wTI16xE7/Dr3mEelHuJsvtu8mJ18JldwfCYrOmJR2hvTNLejgcF3y0Sqgg/NKJm7zNUK5kD5tOGU7IRk6W5yMMhxKJt+3qkBHr2lRc0Rtjv7AkCmbBNvBsadVJNo/UfML/lY7twVfq04z9Jf9lpLVPY6ECiGJyld8So94V4jH9uH8Ou3pj/ITLv3AC/H3Xt25AD8jfOlCZjSyyhRfvu0vE3Fw+AitSHRe6hLC10fh95z7XefC5VEB3lNKL9Nn6kjb07/9sJurPzfRnl3ISf7epTs0nho6G1moLPcDi7mZCR292fw+x/geP7la/Cm1q/tVOi5vfqkazP07fEtj41qerAPZGv9Yzc61ic9sI/fw51+3Bi0N5WImqqUyoQ/7rWCB22Xn0wz+Tv/w6eKMkqZzvI8e8X7C8wWB+h3ssDyDhBtV8/ktcqDjR5cl15r2de71rJ5n4FL5rju1c4zCn24/GOtjyIWqw69zPuQvB0vT+0lqi1QSjxcIX5Qrvn/FPGtI2xfakqmFeaWxNO4Gb3M8mzR49oKxsOrrdSnU31ZMT/Im7r2Pc7RVePPullf/yf1WFOe8GEFxl3xv0wbVwxaQwzwWtPdSZAs08Ycbua7lDxbwa83+Jis98t0B5zphV6XtPwtfGDAVtPvI+0nF3Ybza8XLMwWlyvc+eq69m69AnqD9F7eHjmy34FUYJXBr2TeI/ZjqrITY8o1jJvZ3T57jtb1N4K63lcBalsK/lMQYvAfw5A55cd2Y1AguNdWISzbq741YXEB/vBn5ZlsjSEfmw2QnHDvTbSsAA/RNchc4o683hF6TmqrlNWezfsOhEzsSJgNz6ZydP94WNH17v+ziDPa2w8M7DvXun8I85GRoUZYuL44t217xZBuPx40O7b6z6RQqJjIwdwtvDD5JTUl0WNZpnPptB4gskYpewjj12A9GMz+p3aQwfNW47eWDbX1Nud2XSr5buhBZn5LJjPcKJWPYvSd2hANrJz7ALV2yClZo2NVbeL4S+0nQjoHijIVc0SeVd2RN+dHcHU83G6+87zdmiOhStypbbXoijCR6aWUh8rfo3E5biUIqDTveeco/pcYIOlB82N/W7b6aDWlZGl3O/S8/AyRchs4a5gIrPSmeM4lVN+SP4yOeLm2qzt8LESYCK/2Lz/DpXcsITSoHNW7Olv9WKu3Kf6RWWlho+PtsFL8evvPWc31LsFPGLLU7qb9WJbK+sr2VneS//+2rh8xBQXPRlbJ9CUsGwt3/SP2Ih3+rz+gjcSNQnsTStAFU4j/NXcGNfV1g+fvf/prq0PjCuZFwX6Nv21yn9N/pU2xtMw8rubI0I9Hi8t8BWzynix3J4bxfWJKby/ov9bG0n9TouLvUiR6L+e+AXTWUVUP5f8JQ8EkmVKwRd/LXUHPv0ukF1OIcKpXCBiUY+J9QDUdrhgfNckiL3GeYRo8aTh+9PyQEm2alk86btNiJQbTJiImNEQVx9HKgWz+IBhllsQ32Xk2n05u3qrvBMYPf9STvR+8m/uomOCeT+SGDOyWe9XX9ThgO6RNRpNF36svsv5QkHYeNDhF7kdTT5ceLKWLSrSrGgs9Ie3aUIVLYyVCco23bb7ZZTstx8+AjckPMl8s0WmQOhZA4/Ye4+scltoZUratQNxe6XciZPCk713bxsL2/RVLmMa6T/+nxzfZkXTVzWFxQs4fqLSyDWd5anifihIi8Op8rVEwppUFjC10RI+qNYdNdYC1nTjcx399PlZqHSt2k5AAT45nbSa1ivcLzw5p5Z5daPsL179YkIZOxoxd6S58VR8coCMWvObaufga+Rs20PmNhFGxr4lI9pc+VMbrXA2AePVkrstdizX6XGwuMmaKHxb3A3vBNP4EcpdMx8I/lNRKyZbLQRGa+c6kMOSnSTQrkaDQU25NN243dU2YfvieCtOdpqYgGu/XAj6fvtq6Dw73TRWMll1VHj5KeFQvF+LVJRgDeOAvdFtuaVIFTJYQBnBK8i1ocTN8zDDNxvFAIM2dgJl+gUmUhf9MRuAcBIBRvV6PVeoV8CZayCk1kj8MqksqKbbA2iL/JxcV23KWf/SLKjZasClh+HTf0q20Vyn/k3MLP3Yo7OAHzVqvHzQRJ648HK4VWOxr4W3cApEnivh0uVx2zth8pM7ApDbv2p5oJWCivB709bDYi536x0NuqdFF1wq+GsNPeR7SX75zgjyzoH5nF26cP/gRbUxyN5PQzNTBv8991iu2LpOZnapi2z4XpI0yoB94MFpqAh3YNierAQSgQj7d/KJm9+icUlCvyXYZ8VIPPh9I1hlVkq4uP+vbsPTPe/V7S5Gp0qis6UDIkGuFqPsj48AFn0WARKAlwSejLrOIFrn/OMM4zGP0pkAWGYQbFdYrFCeug7jWhlopK3zWG9oT4YiYfke9VkHO2OyRsUykmrpzF/NukJX0x481zlM9iKuPdheVeiqAKFQxCVPTuGkBUnYgEztYRJZQgdqpjUTXSWcpq9u7ZQinnFof+qmLDpJmg0Ld+vO4jJvTE9Rx2ZkE+froS/UihPZcmtvbavL4qKkIGexb/0hB943KKtOLf7Msvb2QZ+xJGHr2Fv9Hk1ttKDM0+R3/8g+BR8y/uSA9t6tRr72XZrON11Mn9lU/sa0q+O+nj6LX+b0f5xZoonLZuxUD03+7taxT6cToY1V252Lf4LUo7/tuprszG67uh8d99QLlsGSFf/cDqB1Y/sPqBf/iByBttsxgtNIQcgt83P8ejW4eiACRizgZO+hb1e1cCXDdIgljxyzZLFPHjfnZ/CKrAYgBbd+LYjgQ/k6zEqk+240XxbdqLcUvvMRk6VgDonZnBGql+rtxwAIFMJbpTh0o5evxMwUoHMb5mCvj7euKdkKbHTIZ7NwyqyfBrcNP0/SEV7kz1nCfd5tEstib/Arex0dfFDyM3bWsE6cmQ3Z1TqBL090ra4mn/7IR62P8HVxvAPRCLfaSFPn76o6n8mFu/oDxZyrVDpl9zIGjFvDdgI07X1i2gQ/kCcmbGh1LFfPHSjM26Ggl3K7CCPh1oxrO9lnI1t15B2a6rT/fyV2XJmGSIsgAIvxUTkB28HwfkBxOw/SBMnoBE3LdiApUN5l/go+EJkywTkItbIiagi1OGf/4fRAQB943YKnCrwK0C978OHMIzPWgopfVZgmFl0MynGBQ6I3zuy8VL/GOTQ5EbZTp7A0hhtiT+uvlIMtT5AJyTTM5GyZL9kQFppCZBOx5SJvhIOlbyD1NfbAviTI/lZDLvX6YPtabaPrkCi6PPhAhlBDCU4eT7IADWztnIFE/NiAinfSKFsfsCGK8t0R4/PvYq9/AmP+IpSRXhePZVso784v4GOLomntaYwbKVVje7ZmfaRrF8J1FGK2Iwg8dFnHHJDLZPFWtsdIsuWaIZ/nHntQ5iQmYZutVHCtJXKcMqBBCMmIGjaod+fMJBbtfv/Co5vacGAprymzrfSxLvIQoAtQelYE5PIUHR91ieBB/76BxIlwG7F1ryUD3q7UzIbBAs4vMD8/wX8Ew1T0C+bJUZuYghXiYGGtS8Ml8KSjBWV1XG7owARLpWhM9LYnc4Q2p8QiAOCsOwguNcIFwN8wjUor8nJF7sx8sP6iZxPGpTgftVKEhsVJohgxSzTDI+Vl8rYRtVL2JBO1bUv3YfaJDBEDf5rRcYHcMiWEzYR+HnXCkKgY7jZn3if5pJ2NfmGmISvf0c2irGOsnagxK0PhSO2aIvEwJ79+ODGk3RP/ET+5paCq/1fvrcq2nof8FsjX0/VYOLnlcFiAMihxmudFwGwhg6e36OQWecn1In5CPyzbMl17p2Tdqv+zg352pOLdVpHnvrV4q0HYJ0QmECjH+TBd/4n6eKcJtxFaJq4kTS9JuTFEo/bo2Pc6bkmytdcfa1Ww3r32m/KHpWnP5MKKHQupj7iHXSEHY4fxfW3jD0t4pnGv4ZGEqPJyo8iHPAr/IRTdAIj9rNG7rF/tZAG5knLrNr0ouK1VXvtfnMXjRtoli0WdhVhm4KFUqmFDHUGQwTQ0qYPsIIQK+qAAyrlFkP3Z3w4+cUHP0CJYnK1Kqx5zRIroJvPDT31kcJB0+AaYfr4cdBZ9JDBCp8mq9w969C4WLTR2vJumI/jc9dflrELKx+pLeubs6VrtCrQifZO+95A5K0pTflRsgwE9kUR5mTC3TG75xkwNArqjJVknlKzt5TA4MlDCY3s8gEH5iCcTwN0PBBJBzBvCoTY4AVhEH9zv/XvRy7QimjHF2Nz88Ab933QbC/U/3L341YqZFY7Jk/IM4gGzlB472KP94ttKpMW+aoUfiWZ2PqGEEzhwTf3+X26U+1nUwVUcNZ4ndeG58LgoXxx3++LElUf6IOg+vWSGgMBwlgrernvg5nL3NqvlMahco/YH/x2KX61hn+RU4Pn1w7kyVw+ko7xWuEvsJwKM+Xa2l59nY2ZlCqthtqHIrX8RJEltUnY3nVBl1vkwTYo27hZzgaBP2Hn66diRFYG+zftU29N9cq8+wLdr3L8+HcI1O7fd1k4sMwgmzrCt+2oDyXM3/saTm+VFTp7mUmf26QNd29FgzLuUWA/QuEdxBw9YHcroS/Omgy0nTyk6nYlY6MTDSNqmZoGGQQhe/89IVWJNgcbVfZyirNWwVuFbhV4P6XgYvL/MCuPjGDjZjH/t+yKHWNXTBr67Xi1wTd/Jd5bvuVfeJnI+MEXsYE0SS3XzAW3ndRQOLo2qNbyWbCFy4PCuqEM2mt2id41ZkJug1oH0Xuxbm14snlgoxjF1jD8lfhC5nnBO0tN9OJ/Y3X7lWYVmFahWkVplWYVmFahWkVplWYVmFahWkVplWYVmFahWkVplWYVmFahWkVplWYVmFahWkVplWYVmFahWkVplWYVmFahWkVplWYVmFahWkVplWYVmFahWkVplWYVmFahWkVplWYVmH6BzDx3686I0X4qqC18g6CWJRlvNJtufVYCeWC76Tt11sZsNqHELXzlJf2sfw76XfZyKXvH9Q5yJy/wlP5uLDirVaJxU1L78CQOLyBf4F36z0AWtvlDPkRT7Ui8VhqdKBn0/Rm/mmGeMV7eO3FQpcVXmm65rHyRbT/cweIYmODvCeSm0q4u3MFgfR/8PpU52ZcoLLKuAZbcpnQa82Vr+D8n1t1dw1+EiuzXGwF/xy3ggDhH7w+deO2a7X4HnYKZ/mzLJf2r3xD+/9cTrdpciLWIWtxqPhp43IBGFggcpFV4VxmhldoztoV39baCrvBLy7uqyEIeJmg528KHZRAyxXslvgHbc8Lfm3POmvutwygyAfb/sGrY/Ko49r+yq4rPHm2/5883HUxQTNHZiQbvly7IsFWc96EahXOeNi6Fz1xu3Wj4URkqx5pFt9aw+4PgZAgjpBQSBqkWj7rPbzv+uZlX3C0Xe+33S9Osv0JdrfOxdCIIY0MnSM5d5kJaq7zT8oC4oh6ATYBvm2zDbJcb2ZpWc3YYFRrWABQykuK7Rdm6t3/+MDyrro2wL9M/q1nkZ7CaVjuEbzHmGEcDZbUIH0e0ZkZ2DSL+ggOmn1vQlU0nIx7Yoo/36s9DroHbWIZLXyx8hrk3Kfxn4boC6XqkYJa/WoZiagbMqETb3LoCeFTzza2+jWNVeCDd1WFcaaVSxYH99bOvOomsi0cvWwNyIbKbBJfytaJ3snxQzzYU1bor0IPJlZpcvDMC1Z5AVHgAA89OAv79iW7ZPL6kpsgj25tfFFiEaYwecClv9uP/3ZZrpsxBFkSZFajP97TsX9XwnZd818fkMsd9JtGdA6GBvfRgAHiPtLq/AeogdAakX+RqWKv3rL390/cyTESTSH4WXpJneOIaD8b8gpnpqK4Mn7xdUW9eyFdqf1TL5AH/GD3aI2d5cAK5/qfo2MUjsXXovrAPbBHID2K5rS0RZp72kk7Q0QNlC5k5EssJWsvqBW7dVKWtflQokOZ56/7GYnePnk2z+4kx8gE9GKPknwYw5nMtvU1jbS8TzpDDJE7B9vvGolu0gUpUkszlf0nPn463+UX0FJY7pkf92hNcTvAX8OsXHJR9c3lChXTsXLUIEnMEsHJFXpOCf70ZHQifqCg/9PsHLE23N3uEmZc/feaeO2YoluBpMJGnb0E6mbdkFEho6u8ZjYZ2Ohjs/cveTtZc0dGhU9c13ka6FKOO62nqnF2EA3MaXiC2KL7MCP7InAw5NoxSZMuxvP3PeM/6elyTiQwfCbmwmONj3FrtmbKr1GpOipfoOriFo1gzQweWIehjLcUQQOIt6CIB6MejWO3P5SAlFyGuyel5/4oGgs28I+SLXLvgUyFhCIH39qxd33TFmKPcXUAWWGDD1X7xQkatbzVIpXZxlZ2yrnoqMp/+uR5ecwGZCHIc5Ybj9M7XF9S5D5xX4/XkSGDJH9SYiZUcu6jCbX0su8Xlx4WMarRyaxZzdWL3Aay10NbV7OCdzrpmWEh3SC3PLSq7ZIb1rU/GlfDgobYFEcusNIGBazF9n/piUMUoD4O3scJI5FReA96jd14pogx2ecAmHTH+zcTqqp8FD5EFPjOIeRPGqsRqQNvhaP4A31jxmLhNuiYtlM/W+dfNR9Tv/ElGV5u3AmkR+3D/D5qTXhCTXTPbAvYEOrTqTQ8usMXY9ERUJMAjk6bBGbEhJ5t3ReOkCXuJlOofuWOtebg+epqfYORS7w/OVEDcyIZf9JngoIS8DP2QbUEn4Uw+vsKQtPLMshwYe8XaaQspxOrSZof0tLinww/tH88z2BDsAEEDAc54FPyGp54Xa/xT1M1Gtf5uab93jct/LBVnztD/hIvUxNOcg/Tc3e7ROp/TmDzL4f+o4AJF0binEdopvSq0Ud6V7dZDTFOAitlDrgFWREoHqcy95iAZ9tZM8Xb8erYqy0uVrnnqCKyuDDrWj/j6DRI7akdTvXDO0M7ZM0uJMQFjRzTWNcc3KI+k0vPOiGvcN9gSHNEVF73s934hbbZfjY6gHlLdn7goigHEPbF4uVQqZsRc76QZjd4M6AVoQOnMIGlG1hqedIxONGQ/LOKft9wiIH5DeEzDbKewaH5pkPseijcvtgP34NurGgwtrPLweXzOlRxfBgml9M/W5bXVgX83RFYJIMgktyZrvQbZCCnUaoEjriDDdikaYE86KiCeGvZymDONcT+InIp35YUoPAIhju4po8dN+Tu5bED6z/q8UhU/i7Z8LPd9O28rO4u1mdJq8v8J+qUJZ3nw3rgeEL4dLEt8Z40nLOP1A2RYf4kU7YLW6Tcph/QNsu/kPygkOFQco3vwvzi7CWNIR/2t1OszvpJmfguUsSVZ00MPeAJu6F7pAAajhzQwn/BBDWLdO/RnyyecXrdUjiWGKBm6wjg6k9LdVRL6Tk7GsEV8IUyDnA1vHy4DLWQFkpmZDs7Aolq4TJMDIEcMORELi45jA1p5vht1rXaqks0rtRnC2V5Qj96EHdBN+2UP95bdksN+CcwwmCycZfDyboTWjGasdfWiB1PQlHgzBl2RRReu4whjvVuvjt0ycDRkEhuWfjC/c/sLMEbVFrkJ7Uoj6r+fIL+YRfneXgZTTmcpAIdr7ScH99HVKpVVI2wUkadVzkwqEYt8s+Q1iAy9EcGToRT4ShG8Rx70gOVC4/Xmry4CNz3BByaGDyqMtJMn4lJs55e4M/4+Cn/gZKNz3Anuq5c7nlolyuTiBJhTxu8HwtmON555j6kXla49TiuliDmm5T4plLz/bFiFyqvqeNqS7h2QHddWe3C2ENTfJHY82gvV6KLdFNiZjFXWt30HWNzw86zHaDSBa6d5ov2KgXQjdC3dM8YoUAseidAAzwrrYtHwUjivuOptbA4JpxkYdFWtdXXIozGkYP24tRcyHYZ/NtP3l+D/zw0t49aqlheZKGRHsgWDnJ9m91PkbAq7bFp7shF7vRVXY/vMKEyKKKFwXt+/fyI73waKDKpS+52ztr2euYRy2Ota5erZO1Gzy26ZKozl4FwLsFBjg6rVEnRzmqYEmaaw5NHLy1oRLrU2GdHV6VkanhWtReOrumbvt4CFUa6gPIMcTg+eM/eS91rYZ3AhwGOxmKK6HFV4Urs7iNdj0sstuuWSTscf2/dnwXNk1Fld35LuSL1POR2fT6KfUQSl/e+R995GYN5oDsMK8ivRn1m6LqCh0ttd3d8AnYJXwq3VTYZqADGIV5abbpB7ny6gbLwM5nqDnByHm9W+eQJywuI7cD65fPax0cJb2BCrV3oqfWQCR5+oryDFTCvoqpX2pmPiuSRIE4UvsRqL8Ar3NEm4xL9DxVsKY0yWeXvk07T7njcqUaf9XGq0fEilHzLc0CXxwIyT6qSWBzHWTnkzsaPsnf2r71c/WcBV1p5KC7DvNM2glh1wsJ4X0QSIg9VI92DhtoVBzfNem0JJ8/ggrBB493vK/SJFLc/5hRoVcDHqsPzi0ZNz+7YkZQsMlP0/HqST+hTGCJq62mtqVpa9HB2lRY9hMQBshbgAdUgZg9PGVuiWCCc+TloeIEePEb/YO3vm1T4PCVN+bLUgWHYUMXY89Eq/7Ci3v6ix6+UvjFIj23VTCT9TE0ZRd38bt89V3Mq4wMBAXACPCGptzuEfAnudVs4YEBxpeGsDhkdwl5i+rY4sszSd/6SZPuvJEQ6IMA3v9W5dsyxHTz72zhOutidKQ0N6rTLITB89HT36ulGzJNlvcLZAREBu1zcjPtYC59EI2ZGdCF9EtAbn5xqx3Y9Cwb6G5QZPEhU7HJyICFAzbi10zVvmI9vhVllu5uA+441W+zzbw1ohow+LuY+qtMdVaFTgpoH8d2TlfNFss7jsmzR/1Dgpg0yIaOFh0yoaNH6rmkZJCWghZKVL8uI1GXh205GZI3NckDSnR166mU1vmEk+jvKLZ9nh/zqqnpvQPOlkbwR1BOF/7lNskqLxEgqG92mQ5vQyN8Pgh+tprmfIr6rK1XEzz18SwSigRFy70s/PlNfvPSrqJPOK+dDtb0mlaFKIYcu609pJxFz3Pe4gOerQkechrQ7Rig+BOslIXJDHZ+bP6zHlyCTqwz9am4EKlVJBfBaJBmehEyDLJQQkHacBa88tDs5oCaqyHBoLmCEAsdTLIgW2ZKoK6qy9x2A/c74kIq1X6RMwMl2Oa2lvEH2941WiD/oPe8qxopI862k3nmW8yJrKIP7JSNU1OYW/0FfW69zAyEB2648P8T8fD6hi9XoiIoa26xHVrOtr56Bkvbro6SpatsOpmezb8dSgzctdKt1uFDzyxa1j8845SBwC1lLAvlgiRn+82PsgJoS0sODaT17tTH0EgiSovjM3NvWMPOwJ8hh2DbcRvakUASFig2Fm7rdau6uoAcLU4pkJndO77yCSS4PJc6a1QwGTJWHVnRlt1jXOta2s9vbytIs5vtlD6lPC/EUk5RV301/V7FVg4xf4NQucnLojDeHWX7c4QTuNWZMxEyMKf6NKX7nmS06xFv9LQ9xB0zAQV1+m0avXMwOXQect+/f8ocjehqt6I4NunErVpHoBHAotzYBpzX4YL/kg+xzYnh6JX6rl+rbv9y0v58Mh9P/3DEij4vwSTNIIO8nzZgd+Qy71F+YWQyO3N7XN6VXy9Sz9XJ0iEl+4AgIuI4hjNAa/btJM/EkfpyZ1SdZOd1Y5T+LxobkhieyzbpYhimFxT6zbn/W2NSrEy5mtYPGppM+eb+0fyHjjv3is/hlyZt86Rt4oRzAsaoAyrOGWnm8/yw/VPJtUhp2rDai8sON4lQoEfceUWUYMUYM//VrYK0qY03ZFDIWp+VviVlnunB+WmRikFTIWmhDrHP85ZY2ETK6WWdseCqDcAKqCo7+T+C/e32ZZ1+ljQu1e6FomjN1BoHNygU7FwFHrpmDxVtEdFHUEFjwlzkkzyvQFD9b/LbjmRS2G1LZG3Hn2zREZlmkLHciRrHGGUwjaRAMSJfCCGEcxPHFgFpO30N/KM/TdYaVjj2nTQIDcU5IHPvL1J+swvW82HX2Fj5MVq595F8nPEF5JtrbF//loDHoY/YNeS5nbhg02OewkB/4hZkbVDVF9vIL5d8LN0Kfci/hzWtReHYNPczBCDbstTjt5bxJj0zHIfKwMWI1lKNek3/6AZzYf7KkAU4J7M5rrM9l7ukn+7ENkN7ZxQKpP5MdsUvfHDQIj9Bj01/GtNS6LdzXMavFH6gloD6+dAyfsiCGjMbqYqV9mzxR/KeybU0+qjc5ctheCx1eHtxBANe0Tedy26zo4oTohzsP8/xfcfvpC/3vco5Qw7+Y6KPJmh3pM1Ixiyp5khAd+W9DcHhkoPCYjvpTixSN/oc+rQ6O1PNwthRWjD15aRu8Yn44E9p+aqHNd4YdscjWogdi9bZv1yNXqg0lP60ap+j/VgmY69s7CdxPvXZejapGJ3/Snuujyjhfb116K6s22y0RKhSAbQk6bXPi+vaA09Lb+177wp48u4UXeyBtXc6/qjU1EIXnD4GQBjzPYTfYEuNomGTQ3fHK9OHlOadIv/WF9q7ttnvpWzjbW1+ZtXzavk0noeu17zCIMpypcciQCM8+uRky6gfvGxOn7n3jWu0Mrr6qxXVE+y5YcT9b5QPHpRCbdIgZj7a/HQ6+vjy9YbFennI25rMN1u0icWE+IcjytDAS21vXRAwbLcRqfg3rtTx7Az/yJ/L9s71SVZg3KyWHHq41ocKt4tK/WPqrpr9eKYPj9vVK8e6UZkF5ucDpjyJU8NvlN/BK2Gl5EwHhk1tMEAUrpnjWbrhzYock1QlQO88oUJR7B7Qq+ng6fuWG8OVq5z6ihJB/Bq/4KQmJDuOraQEeXDou3/Ild/QlmglKWy6V/MH4auqkn7gvhsh/73FraqepruJ5dg4ncaXkX0Zk03EcUdkEPD/AT6YOPUcAdwZ2v2hZs2Iybq+7nHpLkzoNtbgxPXF9/ic3qdtreP/962fLU/mml6P+D1BLAwQUAAIACAB0UnRK1kUrKU0AAABrAAAAGwAAAHVuaXZlcnNhbC91bml2ZXJzYWwucG5nLnhtbLOxr8jNUShLLSrOzM+zVTLUM1Cyt+PlsikoSi3LTC1XqACKAQUhQEmh0lbJxAjBLc9MKckAqjAwNkMIZqRmpmeU2CqZm5vDBfWBZgIAUEsBAgAAFAACAAgARJRXRyO0Tvv7AgAAsAgAABQAAAAAAAAAAQAAAAAAAAAAAHVuaXZlcnNhbC9wbGF5ZXIueG1sUEsBAgAAFAACAAgAdFJ0Snk4t8i7QwAApagAABcAAAAAAAAAAAAAAAAALQMAAHVuaXZlcnNhbC91bml2ZXJzYWwucG5nUEsBAgAAFAACAAgAdFJ0StZFKylNAAAAawAAABsAAAAAAAAAAQAAAAAAHUcAAHVuaXZlcnNhbC91bml2ZXJzYWwucG5nLnhtbFBLBQYAAAAAAwADANAAAACjRwAAAAA="/>
  <p:tag name="ISPRING_PRESENTATION_TITLE" val="F5"/>
</p:tagLst>
</file>

<file path=ppt/theme/theme1.xml><?xml version="1.0" encoding="utf-8"?>
<a:theme xmlns:a="http://schemas.openxmlformats.org/drawingml/2006/main" name="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1875</Words>
  <Application>Microsoft Office PowerPoint</Application>
  <PresentationFormat>와이드스크린</PresentationFormat>
  <Paragraphs>412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a시월구일1</vt:lpstr>
      <vt:lpstr>Microsoft YaHei</vt:lpstr>
      <vt:lpstr>颜真卿颜体</vt:lpstr>
      <vt:lpstr>造字工房悦黑演示版常规体</vt:lpstr>
      <vt:lpstr>Arial</vt:lpstr>
      <vt:lpstr>Arial Black</vt:lpstr>
      <vt:lpstr>Calibri</vt:lpstr>
      <vt:lpstr>Calibri Light</vt:lpstr>
      <vt:lpstr>Consolas</vt:lpstr>
      <vt:lpstr>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dkfkspdks dkfkspdks</cp:lastModifiedBy>
  <cp:revision>109</cp:revision>
  <dcterms:created xsi:type="dcterms:W3CDTF">2017-03-08T12:51:00Z</dcterms:created>
  <dcterms:modified xsi:type="dcterms:W3CDTF">2019-07-01T16:47:45Z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